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56" r:id="rId5"/>
    <p:sldId id="280" r:id="rId6"/>
    <p:sldId id="266" r:id="rId7"/>
    <p:sldId id="309" r:id="rId8"/>
    <p:sldId id="311" r:id="rId9"/>
    <p:sldId id="312" r:id="rId10"/>
    <p:sldId id="313" r:id="rId11"/>
    <p:sldId id="314" r:id="rId12"/>
    <p:sldId id="315" r:id="rId13"/>
    <p:sldId id="268" r:id="rId14"/>
    <p:sldId id="316" r:id="rId15"/>
    <p:sldId id="317" r:id="rId16"/>
    <p:sldId id="318" r:id="rId17"/>
    <p:sldId id="263" r:id="rId18"/>
    <p:sldId id="319" r:id="rId19"/>
    <p:sldId id="320" r:id="rId20"/>
    <p:sldId id="321" r:id="rId21"/>
    <p:sldId id="322" r:id="rId22"/>
    <p:sldId id="333" r:id="rId23"/>
    <p:sldId id="323" r:id="rId24"/>
    <p:sldId id="324" r:id="rId25"/>
    <p:sldId id="325" r:id="rId26"/>
    <p:sldId id="326" r:id="rId27"/>
    <p:sldId id="327" r:id="rId28"/>
    <p:sldId id="328" r:id="rId29"/>
    <p:sldId id="330" r:id="rId30"/>
    <p:sldId id="329" r:id="rId31"/>
    <p:sldId id="331" r:id="rId32"/>
    <p:sldId id="332" r:id="rId33"/>
    <p:sldId id="334" r:id="rId34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80"/>
            <p14:sldId id="266"/>
            <p14:sldId id="309"/>
            <p14:sldId id="311"/>
            <p14:sldId id="312"/>
            <p14:sldId id="313"/>
            <p14:sldId id="314"/>
            <p14:sldId id="315"/>
            <p14:sldId id="268"/>
            <p14:sldId id="316"/>
            <p14:sldId id="317"/>
            <p14:sldId id="318"/>
            <p14:sldId id="263"/>
            <p14:sldId id="319"/>
            <p14:sldId id="320"/>
            <p14:sldId id="321"/>
            <p14:sldId id="322"/>
            <p14:sldId id="333"/>
            <p14:sldId id="323"/>
            <p14:sldId id="324"/>
            <p14:sldId id="325"/>
            <p14:sldId id="326"/>
            <p14:sldId id="327"/>
            <p14:sldId id="328"/>
            <p14:sldId id="330"/>
            <p14:sldId id="329"/>
            <p14:sldId id="331"/>
            <p14:sldId id="332"/>
            <p14:sldId id="334"/>
          </p14:sldIdLst>
        </p14:section>
        <p14:section name="APPENDIX" id="{19907E42-BDD1-4BFF-A82E-69C24E010B9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238"/>
    <a:srgbClr val="0B2E5D"/>
    <a:srgbClr val="7F7F7F"/>
    <a:srgbClr val="000000"/>
    <a:srgbClr val="71D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0"/>
    <p:restoredTop sz="80804" autoAdjust="0"/>
  </p:normalViewPr>
  <p:slideViewPr>
    <p:cSldViewPr snapToGrid="0" snapToObjects="1">
      <p:cViewPr varScale="1">
        <p:scale>
          <a:sx n="123" d="100"/>
          <a:sy n="123" d="100"/>
        </p:scale>
        <p:origin x="138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21/06/18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21/06/18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DARF ich vorstellen? VIIII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…aus Worcester Massachusetts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Kunststudent, Maler, Werbegrafiker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Soldat im 2. Weltkrieg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 dekorierter Kriegsveteran schied er als General in 1973 aus</a:t>
            </a:r>
            <a:endParaRPr lang="it-IT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162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-Man WERBEFIRMA X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Wurde angeheuert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SMILEY ENTSTEHT 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10-Minuten Arbeit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100 -&gt; 50 </a:t>
            </a:r>
            <a:r>
              <a:rPr lang="mr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</a:t>
            </a:r>
            <a:endParaRPr lang="mr-I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Menschlich, Abstrakt, vermittelt Emotion Deswegen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heissen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sie ja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emojis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it-IT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224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MACHT EIN ICON AUS? XI</a:t>
            </a:r>
            <a:endParaRPr lang="de-DE" dirty="0"/>
          </a:p>
          <a:p>
            <a:r>
              <a:rPr lang="de-DE" dirty="0" err="1"/>
              <a:t>kindergatern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6759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509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WOHER kam der Erfolg XII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ICONS können gut eine Botschaft übermitteln XIII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BMW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137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432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1580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694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$45 Harveys Lohn war Ruhm XXI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Merchandising, Werbung, Rechtsstreit Aus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Aufstecker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Kaffeetassen… Reizwäsche alles…</a:t>
            </a:r>
            <a:endParaRPr lang="de-DE" dirty="0"/>
          </a:p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080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SOURCE XXII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 Gute Harvey…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Charlie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 Symbol, das Milliarden Wert ist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Vom Nutzungsvolum</a:t>
            </a:r>
            <a:endParaRPr lang="de-DE" dirty="0"/>
          </a:p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5637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5453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HARVEY und WINNIE XXIII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 ist zwar nicht überliefert, aber…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Auflage 50.000.000 Ach Harvey Harvey, du …. </a:t>
            </a:r>
          </a:p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819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HARVEY und WINNIE XXIII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 ist zwar nicht überliefert, aber…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Auflage 50.000.000 Ach Harvey Harvey, du …. </a:t>
            </a:r>
          </a:p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607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HARVEY und WINNIE XXIII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 ist zwar nicht überliefert, aber…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Auflage 50.000.000 Ach Harvey Harvey, du …. </a:t>
            </a:r>
          </a:p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821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HARVEY und WINNIE XXIII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 ist zwar nicht überliefert, aber…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Auflage 50.000.000 Ach Harvey Harvey, du …. 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 SUBJECT!!</a:t>
            </a:r>
          </a:p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239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8817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SEXTING XXVIII - 30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Damals war es ein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grosser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Aufwand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Postweg, Entdeckung</a:t>
            </a:r>
          </a:p>
          <a:p>
            <a:endParaRPr lang="de-DE" dirty="0"/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Auch Marie Antoinette hat ihre Nachrichten verschlüsselt. 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Polyaphabetsiches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Verschlüßelungs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-Algorithmus</a:t>
            </a:r>
            <a:endParaRPr lang="de-DE" dirty="0"/>
          </a:p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08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SEXTING XXVIII - 30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Damals war es ein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grosser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Aufwand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Postweg, Entdeckung</a:t>
            </a:r>
          </a:p>
          <a:p>
            <a:endParaRPr lang="de-DE" dirty="0"/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Auch Marie Antoinette hat ihre Nachrichten verschlüsselt. 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Polyaphabetsiches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Verschlüßelungs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-Algorithmus</a:t>
            </a:r>
            <a:endParaRPr lang="de-DE" dirty="0"/>
          </a:p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513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SEXTING XXVIII - 30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Damals war es ein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grosser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Aufwand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Postweg, Entdeckung</a:t>
            </a:r>
          </a:p>
          <a:p>
            <a:endParaRPr lang="de-DE" dirty="0"/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Auch Marie Antoinette hat ihre Nachrichten verschlüsselt. 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Polyaphabetsiches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Verschlüßelungs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-Algorithmus</a:t>
            </a:r>
            <a:endParaRPr lang="de-DE" dirty="0"/>
          </a:p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723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Please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Dan</a:t>
            </a:r>
            <a:endParaRPr lang="de-DE" dirty="0"/>
          </a:p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58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SEXTING XXVIII - 30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Damals war es ein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grosser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Aufwand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Postweg, Entdeckung</a:t>
            </a:r>
          </a:p>
          <a:p>
            <a:endParaRPr lang="de-DE" dirty="0"/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Auch Marie Antoinette hat ihre Nachrichten verschlüsselt. 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Polyaphabetsiches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Verschlüßelungs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-Algorithmus</a:t>
            </a:r>
            <a:endParaRPr lang="de-DE" dirty="0"/>
          </a:p>
          <a:p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5839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phoneme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sound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2427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16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phoneme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sound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306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NERDY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stuff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IIII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Nun sehen wir, für welche Sprachen unser liebes Tierchen seinen Kopf hinhalten muss!</a:t>
            </a:r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14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NERDY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stuff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IIII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Nun sehen wir, für welche Sprachen unser liebes Tierchen seinen Kopf hinhalten muss!</a:t>
            </a:r>
            <a:endParaRPr lang="it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229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63  VI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Von Zeiten der Phönizier…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 schreiben das Jahr…</a:t>
            </a:r>
          </a:p>
          <a:p>
            <a:r>
              <a:rPr lang="is-I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42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 BEKANNTESTE VII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 Icon ist klein, aber die Bedeutung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0161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INSURANCE VIII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Betriebsklima hat sehr gelitten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 Telefon „lächeln“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„Interne Werbekampagne“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Stimmung machen!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55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800" i="0" u="none" kern="1200" cap="all" spc="-100" dirty="0" smtClean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600" b="0" cap="none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6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2500" cap="all" baseline="0">
                <a:latin typeface="+mj-lt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300" b="0" cap="all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2500" cap="all" baseline="0">
                <a:latin typeface="+mj-lt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300" b="0" cap="all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2" name="Immagine 1" descr="Reply Green 0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78"/>
          <a:stretch/>
        </p:blipFill>
        <p:spPr>
          <a:xfrm>
            <a:off x="4029395" y="1416656"/>
            <a:ext cx="5114605" cy="303728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/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2500" cap="all" baseline="0">
                <a:latin typeface="+mj-lt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300" b="0" cap="all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1648508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800" b="0" cap="none" baseline="0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395639"/>
            <a:ext cx="7582223" cy="1267896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919755"/>
            <a:ext cx="7003440" cy="2412171"/>
          </a:xfrm>
        </p:spPr>
        <p:txBody>
          <a:bodyPr anchor="b"/>
          <a:lstStyle>
            <a:lvl1pPr>
              <a:lnSpc>
                <a:spcPct val="80000"/>
              </a:lnSpc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600" b="0" cap="none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250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300" b="0" cap="all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77240" y="1371684"/>
            <a:ext cx="7582223" cy="1631422"/>
          </a:xfrm>
        </p:spPr>
        <p:txBody>
          <a:bodyPr anchor="b"/>
          <a:lstStyle>
            <a:lvl1pPr algn="l">
              <a:lnSpc>
                <a:spcPct val="80000"/>
              </a:lnSpc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chapter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241" y="3003106"/>
            <a:ext cx="7582223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600" b="0" cap="none" baseline="0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80513" cy="5151990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241" y="3003106"/>
            <a:ext cx="7582223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600" b="0" cap="none" baseline="0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7240" y="1371684"/>
            <a:ext cx="7582223" cy="1631422"/>
          </a:xfrm>
        </p:spPr>
        <p:txBody>
          <a:bodyPr anchor="b"/>
          <a:lstStyle>
            <a:lvl1pPr algn="l">
              <a:lnSpc>
                <a:spcPct val="80000"/>
              </a:lnSpc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chapter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6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80513" cy="5147745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241" y="3003106"/>
            <a:ext cx="7582223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600" b="0" cap="none" baseline="0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7240" y="1371684"/>
            <a:ext cx="7582223" cy="1631422"/>
          </a:xfrm>
        </p:spPr>
        <p:txBody>
          <a:bodyPr anchor="b"/>
          <a:lstStyle>
            <a:lvl1pPr algn="l">
              <a:lnSpc>
                <a:spcPct val="80000"/>
              </a:lnSpc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chapter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7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4" y="0"/>
            <a:ext cx="9182306" cy="5147745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241" y="3003106"/>
            <a:ext cx="7582223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600" b="0" cap="none" baseline="0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7240" y="1371684"/>
            <a:ext cx="7582223" cy="1631422"/>
          </a:xfrm>
        </p:spPr>
        <p:txBody>
          <a:bodyPr anchor="b"/>
          <a:lstStyle>
            <a:lvl1pPr algn="l">
              <a:lnSpc>
                <a:spcPct val="80000"/>
              </a:lnSpc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chapter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6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04" y="0"/>
            <a:ext cx="9151546" cy="5147745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241" y="3003106"/>
            <a:ext cx="7582223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600" b="0" cap="none" baseline="0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77240" y="1371684"/>
            <a:ext cx="7582223" cy="1631422"/>
          </a:xfrm>
        </p:spPr>
        <p:txBody>
          <a:bodyPr anchor="b"/>
          <a:lstStyle>
            <a:lvl1pPr algn="l">
              <a:lnSpc>
                <a:spcPct val="80000"/>
              </a:lnSpc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chapter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8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04" y="0"/>
            <a:ext cx="9151546" cy="5147745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241" y="3003106"/>
            <a:ext cx="7582223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600" b="0" cap="none" baseline="0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77240" y="1371684"/>
            <a:ext cx="7582223" cy="1631422"/>
          </a:xfrm>
        </p:spPr>
        <p:txBody>
          <a:bodyPr anchor="b"/>
          <a:lstStyle>
            <a:lvl1pPr algn="l">
              <a:lnSpc>
                <a:spcPct val="80000"/>
              </a:lnSpc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chapter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3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933594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8421" y="1437651"/>
            <a:ext cx="3933594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2500" cap="all" baseline="0">
                <a:latin typeface="+mj-lt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300" b="0" cap="all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ctr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64" r:id="rId9"/>
    <p:sldLayoutId id="2147483678" r:id="rId10"/>
    <p:sldLayoutId id="2147483679" r:id="rId11"/>
    <p:sldLayoutId id="2147483666" r:id="rId12"/>
    <p:sldLayoutId id="2147483667" r:id="rId13"/>
    <p:sldLayoutId id="214748367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Arial Black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963721"/>
            <a:ext cx="7585611" cy="2412171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genesis</a:t>
            </a:r>
            <a:r>
              <a:rPr lang="it-IT" dirty="0"/>
              <a:t> of </a:t>
            </a:r>
            <a:br>
              <a:rPr lang="it-IT" dirty="0"/>
            </a:br>
            <a:r>
              <a:rPr lang="it-IT" dirty="0" err="1"/>
              <a:t>modern</a:t>
            </a:r>
            <a:br>
              <a:rPr lang="it-IT" dirty="0"/>
            </a:br>
            <a:r>
              <a:rPr lang="it-IT" dirty="0" err="1"/>
              <a:t>Iconography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2" y="3424254"/>
            <a:ext cx="7585612" cy="328820"/>
          </a:xfrm>
        </p:spPr>
        <p:txBody>
          <a:bodyPr/>
          <a:lstStyle/>
          <a:p>
            <a:r>
              <a:rPr lang="it-IT" dirty="0" err="1"/>
              <a:t>Munich</a:t>
            </a:r>
            <a:r>
              <a:rPr lang="it-IT" dirty="0"/>
              <a:t>, </a:t>
            </a:r>
            <a:r>
              <a:rPr lang="it-IT" dirty="0" err="1"/>
              <a:t>June</a:t>
            </a:r>
            <a:r>
              <a:rPr lang="it-IT" dirty="0"/>
              <a:t> 22</a:t>
            </a:r>
            <a:r>
              <a:rPr lang="it-IT" baseline="30000" dirty="0"/>
              <a:t>nd</a:t>
            </a:r>
            <a:r>
              <a:rPr lang="it-IT" dirty="0"/>
              <a:t> 2018</a:t>
            </a:r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1FF0263B-B5A7-0D41-9167-34A70677245B}"/>
              </a:ext>
            </a:extLst>
          </p:cNvPr>
          <p:cNvSpPr txBox="1">
            <a:spLocks/>
          </p:cNvSpPr>
          <p:nvPr/>
        </p:nvSpPr>
        <p:spPr>
          <a:xfrm>
            <a:off x="577241" y="4584906"/>
            <a:ext cx="7582223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b="0" kern="1200" cap="none" baseline="0">
                <a:solidFill>
                  <a:schemeClr val="tx1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Dan Fitzpatrick | @</a:t>
            </a:r>
            <a:r>
              <a:rPr lang="it-IT" dirty="0" err="1"/>
              <a:t>terafitz</a:t>
            </a:r>
            <a:r>
              <a:rPr lang="it-IT" dirty="0"/>
              <a:t>  | Triplesense Reply</a:t>
            </a:r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2">
            <a:extLst>
              <a:ext uri="{FF2B5EF4-FFF2-40B4-BE49-F238E27FC236}">
                <a16:creationId xmlns:a16="http://schemas.microsoft.com/office/drawing/2014/main" id="{4C7A3E86-B35B-8A4C-87E4-F9C8A17BAB1A}"/>
              </a:ext>
            </a:extLst>
          </p:cNvPr>
          <p:cNvSpPr txBox="1">
            <a:spLocks/>
          </p:cNvSpPr>
          <p:nvPr/>
        </p:nvSpPr>
        <p:spPr>
          <a:xfrm>
            <a:off x="573853" y="544256"/>
            <a:ext cx="7968163" cy="3552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00" kern="1200" cap="all" baseline="0">
                <a:solidFill>
                  <a:schemeClr val="tx1"/>
                </a:solidFill>
                <a:latin typeface="+mj-lt"/>
                <a:ea typeface="+mj-ea"/>
                <a:cs typeface="Arial Black"/>
              </a:defRPr>
            </a:lvl1pPr>
          </a:lstStyle>
          <a:p>
            <a:r>
              <a:rPr lang="it-IT" dirty="0"/>
              <a:t>Harvey </a:t>
            </a:r>
            <a:r>
              <a:rPr lang="it-IT" dirty="0" err="1"/>
              <a:t>ball</a:t>
            </a:r>
            <a:r>
              <a:rPr lang="it-IT" dirty="0"/>
              <a:t> </a:t>
            </a:r>
            <a:r>
              <a:rPr lang="en-US" sz="1600" dirty="0"/>
              <a:t>(July 10, 1921 – April 12, 2001)</a:t>
            </a:r>
            <a:endParaRPr lang="it-IT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546948B-5D70-5E47-A350-2F43AD4EE250}"/>
              </a:ext>
            </a:extLst>
          </p:cNvPr>
          <p:cNvSpPr/>
          <p:nvPr/>
        </p:nvSpPr>
        <p:spPr>
          <a:xfrm>
            <a:off x="8364878" y="4047572"/>
            <a:ext cx="6944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🎨</a:t>
            </a:r>
          </a:p>
        </p:txBody>
      </p:sp>
      <p:pic>
        <p:nvPicPr>
          <p:cNvPr id="12" name="Bild 11" descr="painting-cropped.jpg">
            <a:extLst>
              <a:ext uri="{FF2B5EF4-FFF2-40B4-BE49-F238E27FC236}">
                <a16:creationId xmlns:a16="http://schemas.microsoft.com/office/drawing/2014/main" id="{7199B407-8395-5148-9F63-3227B22EF1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665" y="1179383"/>
            <a:ext cx="1979197" cy="2588343"/>
          </a:xfrm>
          <a:prstGeom prst="rect">
            <a:avLst/>
          </a:prstGeom>
        </p:spPr>
      </p:pic>
      <p:pic>
        <p:nvPicPr>
          <p:cNvPr id="13" name="Bild 1">
            <a:extLst>
              <a:ext uri="{FF2B5EF4-FFF2-40B4-BE49-F238E27FC236}">
                <a16:creationId xmlns:a16="http://schemas.microsoft.com/office/drawing/2014/main" id="{EA5CA178-62EC-744C-93FB-A8C74A1DE0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595" y="1179383"/>
            <a:ext cx="3485521" cy="2588343"/>
          </a:xfrm>
          <a:prstGeom prst="rect">
            <a:avLst/>
          </a:prstGeom>
        </p:spPr>
      </p:pic>
      <p:pic>
        <p:nvPicPr>
          <p:cNvPr id="14" name="Bild 9" descr="hball--4x6-lores.jpg">
            <a:extLst>
              <a:ext uri="{FF2B5EF4-FFF2-40B4-BE49-F238E27FC236}">
                <a16:creationId xmlns:a16="http://schemas.microsoft.com/office/drawing/2014/main" id="{BA288F0B-BEA1-5E48-98D8-0BF486172C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72" y="1179383"/>
            <a:ext cx="1725561" cy="258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45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2">
            <a:extLst>
              <a:ext uri="{FF2B5EF4-FFF2-40B4-BE49-F238E27FC236}">
                <a16:creationId xmlns:a16="http://schemas.microsoft.com/office/drawing/2014/main" id="{4C7A3E86-B35B-8A4C-87E4-F9C8A17BAB1A}"/>
              </a:ext>
            </a:extLst>
          </p:cNvPr>
          <p:cNvSpPr txBox="1">
            <a:spLocks/>
          </p:cNvSpPr>
          <p:nvPr/>
        </p:nvSpPr>
        <p:spPr>
          <a:xfrm>
            <a:off x="573853" y="544256"/>
            <a:ext cx="7968163" cy="3552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00" kern="1200" cap="all" baseline="0">
                <a:solidFill>
                  <a:schemeClr val="tx1"/>
                </a:solidFill>
                <a:latin typeface="+mj-lt"/>
                <a:ea typeface="+mj-ea"/>
                <a:cs typeface="Arial Black"/>
              </a:defRPr>
            </a:lvl1pPr>
          </a:lstStyle>
          <a:p>
            <a:r>
              <a:rPr lang="it-IT" dirty="0"/>
              <a:t>100 </a:t>
            </a:r>
            <a:r>
              <a:rPr lang="it-IT" dirty="0" err="1"/>
              <a:t>become</a:t>
            </a:r>
            <a:r>
              <a:rPr lang="it-IT" dirty="0"/>
              <a:t> 100,000</a:t>
            </a:r>
            <a:endParaRPr lang="it-IT" sz="1600" dirty="0"/>
          </a:p>
        </p:txBody>
      </p:sp>
      <p:pic>
        <p:nvPicPr>
          <p:cNvPr id="10" name="Bild 7" descr="AR-301129944.jpg">
            <a:extLst>
              <a:ext uri="{FF2B5EF4-FFF2-40B4-BE49-F238E27FC236}">
                <a16:creationId xmlns:a16="http://schemas.microsoft.com/office/drawing/2014/main" id="{71D4B7F8-3FE6-704B-8B32-2E19DE7E66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68012" y="1431093"/>
            <a:ext cx="2983238" cy="320237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5CB6BC8-D6E7-8B4A-8953-C8A866D3A198}"/>
              </a:ext>
            </a:extLst>
          </p:cNvPr>
          <p:cNvSpPr/>
          <p:nvPr/>
        </p:nvSpPr>
        <p:spPr>
          <a:xfrm>
            <a:off x="8322246" y="4027182"/>
            <a:ext cx="8217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👍</a:t>
            </a:r>
          </a:p>
        </p:txBody>
      </p:sp>
      <p:pic>
        <p:nvPicPr>
          <p:cNvPr id="16" name="Bild 1" descr="Authentic_Worcester-made_smiley_face,_Harvey_Ball.jpg">
            <a:extLst>
              <a:ext uri="{FF2B5EF4-FFF2-40B4-BE49-F238E27FC236}">
                <a16:creationId xmlns:a16="http://schemas.microsoft.com/office/drawing/2014/main" id="{08962DE5-1D14-9146-A9C2-9D1DF87E23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222" y="1431093"/>
            <a:ext cx="2439309" cy="3202375"/>
          </a:xfrm>
          <a:prstGeom prst="rect">
            <a:avLst/>
          </a:prstGeom>
        </p:spPr>
      </p:pic>
      <p:sp>
        <p:nvSpPr>
          <p:cNvPr id="17" name="Rettangolo 9">
            <a:extLst>
              <a:ext uri="{FF2B5EF4-FFF2-40B4-BE49-F238E27FC236}">
                <a16:creationId xmlns:a16="http://schemas.microsoft.com/office/drawing/2014/main" id="{C349FDDA-3A20-104F-815D-955DBF158991}"/>
              </a:ext>
            </a:extLst>
          </p:cNvPr>
          <p:cNvSpPr/>
          <p:nvPr/>
        </p:nvSpPr>
        <p:spPr>
          <a:xfrm>
            <a:off x="573853" y="4633468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“I </a:t>
            </a:r>
            <a:r>
              <a:rPr lang="it-IT" dirty="0" err="1"/>
              <a:t>am</a:t>
            </a:r>
            <a:r>
              <a:rPr lang="it-IT" dirty="0"/>
              <a:t> happy.”</a:t>
            </a:r>
          </a:p>
        </p:txBody>
      </p:sp>
    </p:spTree>
    <p:extLst>
      <p:ext uri="{BB962C8B-B14F-4D97-AF65-F5344CB8AC3E}">
        <p14:creationId xmlns:p14="http://schemas.microsoft.com/office/powerpoint/2010/main" val="1948514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83FD8CA6-D89E-7546-891E-9EE1F8015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889" y="1161255"/>
            <a:ext cx="7582223" cy="2175229"/>
          </a:xfrm>
        </p:spPr>
        <p:txBody>
          <a:bodyPr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the smiley so </a:t>
            </a:r>
            <a:r>
              <a:rPr lang="it-IT" dirty="0" err="1"/>
              <a:t>successful</a:t>
            </a:r>
            <a:r>
              <a:rPr lang="it-IT" dirty="0"/>
              <a:t>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1EB696-26E4-8A4A-86A3-3394C56F6427}"/>
              </a:ext>
            </a:extLst>
          </p:cNvPr>
          <p:cNvSpPr/>
          <p:nvPr/>
        </p:nvSpPr>
        <p:spPr>
          <a:xfrm>
            <a:off x="8363112" y="409645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4000" dirty="0"/>
              <a:t>🤷</a:t>
            </a:r>
            <a:r>
              <a:rPr lang="mr-IN" dirty="0"/>
              <a:t>‍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1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DECE1F-ADED-0D4E-BB71-650792C6A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853" y="1677226"/>
            <a:ext cx="3933594" cy="4049711"/>
          </a:xfrm>
        </p:spPr>
        <p:txBody>
          <a:bodyPr/>
          <a:lstStyle/>
          <a:p>
            <a:r>
              <a:rPr lang="it-IT" sz="1800" dirty="0" err="1"/>
              <a:t>Symbols</a:t>
            </a:r>
            <a:r>
              <a:rPr lang="it-IT" sz="1800" dirty="0"/>
              <a:t> can </a:t>
            </a:r>
            <a:r>
              <a:rPr lang="it-IT" sz="1800" dirty="0" err="1"/>
              <a:t>convey</a:t>
            </a:r>
            <a:r>
              <a:rPr lang="it-IT" sz="1800" dirty="0"/>
              <a:t> a </a:t>
            </a:r>
            <a:r>
              <a:rPr lang="it-IT" sz="1800" dirty="0" err="1"/>
              <a:t>comparatively</a:t>
            </a:r>
            <a:r>
              <a:rPr lang="it-IT" sz="1800" dirty="0"/>
              <a:t> large </a:t>
            </a:r>
            <a:r>
              <a:rPr lang="it-IT" sz="1800" dirty="0" err="1"/>
              <a:t>amount</a:t>
            </a:r>
            <a:r>
              <a:rPr lang="it-IT" sz="1800" dirty="0"/>
              <a:t> of information</a:t>
            </a:r>
          </a:p>
          <a:p>
            <a:endParaRPr lang="it-IT" sz="1800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err="1">
                <a:cs typeface="Proxima Nova Regular"/>
              </a:rPr>
              <a:t>Humans</a:t>
            </a:r>
            <a:r>
              <a:rPr lang="de-DE" sz="1800" kern="0" dirty="0">
                <a:cs typeface="Proxima Nova Regular"/>
              </a:rPr>
              <a:t> „</a:t>
            </a:r>
            <a:r>
              <a:rPr lang="de-DE" sz="1800" kern="0" dirty="0" err="1">
                <a:cs typeface="Proxima Nova Regular"/>
              </a:rPr>
              <a:t>fill</a:t>
            </a:r>
            <a:r>
              <a:rPr lang="de-DE" sz="1800" kern="0" dirty="0">
                <a:cs typeface="Proxima Nova Regular"/>
              </a:rPr>
              <a:t> in </a:t>
            </a:r>
            <a:r>
              <a:rPr lang="de-DE" sz="1800" kern="0" dirty="0" err="1">
                <a:cs typeface="Proxima Nova Regular"/>
              </a:rPr>
              <a:t>the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blanks</a:t>
            </a:r>
            <a:r>
              <a:rPr lang="de-DE" sz="1800" kern="0" dirty="0">
                <a:cs typeface="Proxima Nova Regular"/>
              </a:rPr>
              <a:t>“</a:t>
            </a:r>
            <a:endParaRPr lang="it-IT" sz="18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err="1">
                <a:cs typeface="Proxima Nova Regular"/>
              </a:rPr>
              <a:t>They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are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largely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independant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of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language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and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culture</a:t>
            </a:r>
            <a:endParaRPr lang="de-DE" sz="1800" kern="0" dirty="0"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err="1">
                <a:cs typeface="Proxima Nova Regular"/>
              </a:rPr>
              <a:t>They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abstract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actions</a:t>
            </a:r>
            <a:r>
              <a:rPr lang="de-DE" sz="1800" kern="0" dirty="0">
                <a:cs typeface="Proxima Nova Regular"/>
              </a:rPr>
              <a:t>, </a:t>
            </a:r>
            <a:r>
              <a:rPr lang="de-DE" sz="1800" kern="0" dirty="0" err="1">
                <a:cs typeface="Proxima Nova Regular"/>
              </a:rPr>
              <a:t>objects</a:t>
            </a:r>
            <a:r>
              <a:rPr lang="de-DE" sz="1800" kern="0" dirty="0">
                <a:cs typeface="Proxima Nova Regular"/>
              </a:rPr>
              <a:t>, </a:t>
            </a:r>
            <a:r>
              <a:rPr lang="de-DE" sz="1800" kern="0" dirty="0" err="1">
                <a:cs typeface="Proxima Nova Regular"/>
              </a:rPr>
              <a:t>sentences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and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emotions</a:t>
            </a:r>
            <a:r>
              <a:rPr lang="de-DE" sz="1800" kern="0" dirty="0">
                <a:cs typeface="Proxima Nova Regular"/>
              </a:rPr>
              <a:t>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>
                <a:cs typeface="Proxima Nova Regular"/>
              </a:rPr>
              <a:t>Emojis </a:t>
            </a:r>
            <a:r>
              <a:rPr lang="de-DE" sz="1800" kern="0" dirty="0" err="1">
                <a:cs typeface="Proxima Nova Regular"/>
              </a:rPr>
              <a:t>are</a:t>
            </a:r>
            <a:r>
              <a:rPr lang="de-DE" sz="1800" kern="0" dirty="0">
                <a:cs typeface="Proxima Nova Regular"/>
              </a:rPr>
              <a:t> </a:t>
            </a:r>
            <a:r>
              <a:rPr lang="de-DE" sz="1800" kern="0" dirty="0" err="1">
                <a:cs typeface="Proxima Nova Regular"/>
              </a:rPr>
              <a:t>letters</a:t>
            </a:r>
            <a:r>
              <a:rPr lang="de-DE" sz="1800" kern="0" dirty="0">
                <a:cs typeface="Proxima Nova Regular"/>
              </a:rPr>
              <a:t>!</a:t>
            </a:r>
          </a:p>
          <a:p>
            <a:endParaRPr lang="it-IT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160282C1-3B8C-3244-BEAC-0C3F2167D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3" y="544256"/>
            <a:ext cx="7968163" cy="355281"/>
          </a:xfrm>
        </p:spPr>
        <p:txBody>
          <a:bodyPr/>
          <a:lstStyle/>
          <a:p>
            <a:r>
              <a:rPr lang="it-IT" dirty="0" err="1"/>
              <a:t>Icon</a:t>
            </a:r>
            <a:r>
              <a:rPr lang="it-IT" dirty="0"/>
              <a:t>, emoticon, </a:t>
            </a:r>
            <a:r>
              <a:rPr lang="it-IT" dirty="0" err="1"/>
              <a:t>emoji</a:t>
            </a:r>
            <a:endParaRPr lang="it-IT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73A86760-3C3A-DD4F-B197-865B59D02A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3853" y="917353"/>
            <a:ext cx="7968163" cy="438427"/>
          </a:xfrm>
        </p:spPr>
        <p:txBody>
          <a:bodyPr/>
          <a:lstStyle/>
          <a:p>
            <a:r>
              <a:rPr lang="de-DE" dirty="0" err="1">
                <a:latin typeface="+mj-lt"/>
              </a:rPr>
              <a:t>εἰκών</a:t>
            </a:r>
            <a:r>
              <a:rPr lang="de-DE" dirty="0">
                <a:latin typeface="+mj-lt"/>
              </a:rPr>
              <a:t>  =&gt; „</a:t>
            </a:r>
            <a:r>
              <a:rPr lang="de-DE" dirty="0" err="1">
                <a:latin typeface="+mj-lt"/>
              </a:rPr>
              <a:t>image</a:t>
            </a:r>
            <a:r>
              <a:rPr lang="de-DE" dirty="0">
                <a:latin typeface="+mj-lt"/>
              </a:rPr>
              <a:t>“</a:t>
            </a:r>
          </a:p>
        </p:txBody>
      </p:sp>
      <p:pic>
        <p:nvPicPr>
          <p:cNvPr id="12" name="Bild 4" descr="1024px-The_Ladder_of_Divine_Ascent.jpg">
            <a:extLst>
              <a:ext uri="{FF2B5EF4-FFF2-40B4-BE49-F238E27FC236}">
                <a16:creationId xmlns:a16="http://schemas.microsoft.com/office/drawing/2014/main" id="{8B620D9F-C049-EB4C-AD2A-86609411C1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670" y="1242681"/>
            <a:ext cx="2560316" cy="33604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999E412-1F1C-3A49-8C7A-40711FE535C6}"/>
              </a:ext>
            </a:extLst>
          </p:cNvPr>
          <p:cNvSpPr/>
          <p:nvPr/>
        </p:nvSpPr>
        <p:spPr>
          <a:xfrm rot="4724285">
            <a:off x="8324359" y="4426672"/>
            <a:ext cx="5368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🔎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13EF157-ABD1-A241-B5A3-5CE1C4CD547C}"/>
              </a:ext>
            </a:extLst>
          </p:cNvPr>
          <p:cNvSpPr/>
          <p:nvPr/>
        </p:nvSpPr>
        <p:spPr>
          <a:xfrm>
            <a:off x="4428168" y="2742843"/>
            <a:ext cx="19170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0" dirty="0"/>
              <a:t>💸</a:t>
            </a:r>
          </a:p>
        </p:txBody>
      </p:sp>
    </p:spTree>
    <p:extLst>
      <p:ext uri="{BB962C8B-B14F-4D97-AF65-F5344CB8AC3E}">
        <p14:creationId xmlns:p14="http://schemas.microsoft.com/office/powerpoint/2010/main" val="330540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2D0B3473-93D2-4A4F-8223-B9CB91A5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9890"/>
            <a:ext cx="9144000" cy="5143500"/>
          </a:xfrm>
          <a:prstGeom prst="rect">
            <a:avLst/>
          </a:prstGeom>
        </p:spPr>
      </p:pic>
      <p:sp>
        <p:nvSpPr>
          <p:cNvPr id="22" name="Rettangolo 6">
            <a:extLst>
              <a:ext uri="{FF2B5EF4-FFF2-40B4-BE49-F238E27FC236}">
                <a16:creationId xmlns:a16="http://schemas.microsoft.com/office/drawing/2014/main" id="{EE00DE7D-867B-1648-ADF4-FEF6B428B97F}"/>
              </a:ext>
            </a:extLst>
          </p:cNvPr>
          <p:cNvSpPr/>
          <p:nvPr/>
        </p:nvSpPr>
        <p:spPr>
          <a:xfrm>
            <a:off x="-14067" y="753394"/>
            <a:ext cx="9144000" cy="34006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0" y="4039983"/>
            <a:ext cx="9129933" cy="10887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60B0C594-9370-9545-80BD-4D181E464806}"/>
              </a:ext>
            </a:extLst>
          </p:cNvPr>
          <p:cNvSpPr txBox="1">
            <a:spLocks/>
          </p:cNvSpPr>
          <p:nvPr/>
        </p:nvSpPr>
        <p:spPr>
          <a:xfrm>
            <a:off x="573853" y="502216"/>
            <a:ext cx="7968163" cy="3552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00" kern="1200" cap="all" baseline="0">
                <a:solidFill>
                  <a:schemeClr val="tx1"/>
                </a:solidFill>
                <a:latin typeface="+mj-lt"/>
                <a:ea typeface="+mj-ea"/>
                <a:cs typeface="Arial Black"/>
              </a:defRPr>
            </a:lvl1pPr>
          </a:lstStyle>
          <a:p>
            <a:r>
              <a:rPr lang="it-IT" dirty="0" err="1"/>
              <a:t>Send</a:t>
            </a:r>
            <a:r>
              <a:rPr lang="it-IT" dirty="0"/>
              <a:t> a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!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484F43C8-F653-F749-80D9-E27635D1EECB}"/>
              </a:ext>
            </a:extLst>
          </p:cNvPr>
          <p:cNvSpPr txBox="1">
            <a:spLocks/>
          </p:cNvSpPr>
          <p:nvPr/>
        </p:nvSpPr>
        <p:spPr>
          <a:xfrm>
            <a:off x="573853" y="875313"/>
            <a:ext cx="7968163" cy="4384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300" b="0" kern="1200" cap="all" baseline="0">
                <a:solidFill>
                  <a:schemeClr val="tx1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+mj-lt"/>
              </a:rPr>
              <a:t>Slogan: </a:t>
            </a:r>
            <a:r>
              <a:rPr lang="de-DE" sz="1800" dirty="0" err="1">
                <a:latin typeface="+mj-lt"/>
              </a:rPr>
              <a:t>bad</a:t>
            </a:r>
            <a:r>
              <a:rPr lang="de-DE" sz="1800" dirty="0">
                <a:latin typeface="+mj-lt"/>
              </a:rPr>
              <a:t>!  Emoji: </a:t>
            </a:r>
            <a:r>
              <a:rPr lang="de-DE" sz="1800" dirty="0" err="1">
                <a:latin typeface="+mj-lt"/>
              </a:rPr>
              <a:t>good</a:t>
            </a:r>
            <a:r>
              <a:rPr lang="de-DE" sz="1800" dirty="0">
                <a:latin typeface="+mj-lt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2A4DEA8-06AB-B64E-BFE7-8B28F30F6A5D}"/>
              </a:ext>
            </a:extLst>
          </p:cNvPr>
          <p:cNvSpPr txBox="1"/>
          <p:nvPr/>
        </p:nvSpPr>
        <p:spPr>
          <a:xfrm>
            <a:off x="0" y="2222500"/>
            <a:ext cx="8926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latin typeface="+mj-lt"/>
                <a:cs typeface="Arial"/>
              </a:rPr>
              <a:t>„The </a:t>
            </a:r>
            <a:r>
              <a:rPr lang="de-DE" sz="4000" b="1" dirty="0" err="1">
                <a:latin typeface="+mj-lt"/>
                <a:cs typeface="Arial"/>
              </a:rPr>
              <a:t>best</a:t>
            </a:r>
            <a:r>
              <a:rPr lang="de-DE" sz="4000" b="1" dirty="0">
                <a:latin typeface="+mj-lt"/>
                <a:cs typeface="Arial"/>
              </a:rPr>
              <a:t> </a:t>
            </a:r>
            <a:r>
              <a:rPr lang="de-DE" sz="4000" b="1" dirty="0" err="1">
                <a:latin typeface="+mj-lt"/>
                <a:cs typeface="Arial"/>
              </a:rPr>
              <a:t>or</a:t>
            </a:r>
            <a:r>
              <a:rPr lang="de-DE" sz="4000" b="1" dirty="0">
                <a:latin typeface="+mj-lt"/>
                <a:cs typeface="Arial"/>
              </a:rPr>
              <a:t> </a:t>
            </a:r>
            <a:r>
              <a:rPr lang="de-DE" sz="4000" b="1" dirty="0" err="1">
                <a:latin typeface="+mj-lt"/>
                <a:cs typeface="Arial"/>
              </a:rPr>
              <a:t>nothing</a:t>
            </a:r>
            <a:r>
              <a:rPr lang="de-DE" sz="4000" b="1" dirty="0">
                <a:latin typeface="+mj-lt"/>
                <a:cs typeface="Arial"/>
              </a:rPr>
              <a:t>“</a:t>
            </a:r>
          </a:p>
          <a:p>
            <a:pPr algn="ctr"/>
            <a:r>
              <a:rPr lang="de-DE" sz="4000" b="1" dirty="0">
                <a:latin typeface="+mj-lt"/>
                <a:cs typeface="Arial"/>
              </a:rPr>
              <a:t>„The </a:t>
            </a:r>
            <a:r>
              <a:rPr lang="de-DE" sz="4000" b="1" dirty="0" err="1">
                <a:latin typeface="+mj-lt"/>
                <a:cs typeface="Arial"/>
              </a:rPr>
              <a:t>future</a:t>
            </a:r>
            <a:r>
              <a:rPr lang="de-DE" sz="4000" b="1" dirty="0">
                <a:latin typeface="+mj-lt"/>
                <a:cs typeface="Arial"/>
              </a:rPr>
              <a:t> </a:t>
            </a:r>
            <a:r>
              <a:rPr lang="de-DE" sz="4000" b="1" dirty="0" err="1">
                <a:latin typeface="+mj-lt"/>
                <a:cs typeface="Arial"/>
              </a:rPr>
              <a:t>of</a:t>
            </a:r>
            <a:r>
              <a:rPr lang="de-DE" sz="4000" b="1" dirty="0">
                <a:latin typeface="+mj-lt"/>
                <a:cs typeface="Arial"/>
              </a:rPr>
              <a:t> </a:t>
            </a:r>
            <a:r>
              <a:rPr lang="de-DE" sz="4000" b="1" dirty="0" err="1">
                <a:latin typeface="+mj-lt"/>
                <a:cs typeface="Arial"/>
              </a:rPr>
              <a:t>the</a:t>
            </a:r>
            <a:r>
              <a:rPr lang="de-DE" sz="4000" b="1" dirty="0">
                <a:latin typeface="+mj-lt"/>
                <a:cs typeface="Arial"/>
              </a:rPr>
              <a:t> </a:t>
            </a:r>
            <a:r>
              <a:rPr lang="de-DE" sz="4000" b="1" dirty="0" err="1">
                <a:latin typeface="+mj-lt"/>
                <a:cs typeface="Arial"/>
              </a:rPr>
              <a:t>autmobile</a:t>
            </a:r>
            <a:r>
              <a:rPr lang="de-DE" sz="4000" b="1" dirty="0">
                <a:latin typeface="+mj-lt"/>
                <a:cs typeface="Arial"/>
              </a:rPr>
              <a:t>“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885396C-420F-074E-BDE9-033BCD447752}"/>
              </a:ext>
            </a:extLst>
          </p:cNvPr>
          <p:cNvCxnSpPr/>
          <p:nvPr/>
        </p:nvCxnSpPr>
        <p:spPr>
          <a:xfrm flipV="1">
            <a:off x="1828800" y="1778000"/>
            <a:ext cx="5524500" cy="2171700"/>
          </a:xfrm>
          <a:prstGeom prst="line">
            <a:avLst/>
          </a:prstGeom>
          <a:ln w="57150" cmpd="sng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376597C-D8A8-4440-B43A-22759A53E131}"/>
              </a:ext>
            </a:extLst>
          </p:cNvPr>
          <p:cNvCxnSpPr/>
          <p:nvPr/>
        </p:nvCxnSpPr>
        <p:spPr>
          <a:xfrm>
            <a:off x="1092200" y="2222500"/>
            <a:ext cx="7188200" cy="1257300"/>
          </a:xfrm>
          <a:prstGeom prst="line">
            <a:avLst/>
          </a:prstGeom>
          <a:ln w="57150" cmpd="sng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5DA7CA17-CC4C-B14F-8C8F-2B23C8A9B626}"/>
              </a:ext>
            </a:extLst>
          </p:cNvPr>
          <p:cNvSpPr/>
          <p:nvPr/>
        </p:nvSpPr>
        <p:spPr>
          <a:xfrm>
            <a:off x="8415005" y="4090962"/>
            <a:ext cx="511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🎯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7A877FD-02B2-CC46-A13A-542D5FE7F78A}"/>
              </a:ext>
            </a:extLst>
          </p:cNvPr>
          <p:cNvSpPr/>
          <p:nvPr/>
        </p:nvSpPr>
        <p:spPr>
          <a:xfrm>
            <a:off x="3844666" y="3636222"/>
            <a:ext cx="20735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🏎</a:t>
            </a:r>
          </a:p>
        </p:txBody>
      </p:sp>
    </p:spTree>
    <p:extLst>
      <p:ext uri="{BB962C8B-B14F-4D97-AF65-F5344CB8AC3E}">
        <p14:creationId xmlns:p14="http://schemas.microsoft.com/office/powerpoint/2010/main" val="41223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73852" y="350135"/>
            <a:ext cx="7968163" cy="266461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translations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Rechteck 4">
            <a:extLst>
              <a:ext uri="{FF2B5EF4-FFF2-40B4-BE49-F238E27FC236}">
                <a16:creationId xmlns:a16="http://schemas.microsoft.com/office/drawing/2014/main" id="{F9A5B4AA-F815-7345-8B45-7951CC52D26A}"/>
              </a:ext>
            </a:extLst>
          </p:cNvPr>
          <p:cNvSpPr/>
          <p:nvPr/>
        </p:nvSpPr>
        <p:spPr>
          <a:xfrm rot="5400000">
            <a:off x="4384498" y="-3593642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cxnSp>
        <p:nvCxnSpPr>
          <p:cNvPr id="10" name="Gerade Verbindung 31">
            <a:extLst>
              <a:ext uri="{FF2B5EF4-FFF2-40B4-BE49-F238E27FC236}">
                <a16:creationId xmlns:a16="http://schemas.microsoft.com/office/drawing/2014/main" id="{3CDEC673-C65F-974F-A959-ADAE0A3BF3EB}"/>
              </a:ext>
            </a:extLst>
          </p:cNvPr>
          <p:cNvCxnSpPr>
            <a:cxnSpLocks/>
          </p:cNvCxnSpPr>
          <p:nvPr/>
        </p:nvCxnSpPr>
        <p:spPr>
          <a:xfrm>
            <a:off x="-1" y="1974850"/>
            <a:ext cx="9144001" cy="0"/>
          </a:xfrm>
          <a:prstGeom prst="line">
            <a:avLst/>
          </a:prstGeom>
          <a:ln w="38100" cmpd="sng">
            <a:solidFill>
              <a:schemeClr val="tx1">
                <a:lumMod val="65000"/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33">
            <a:extLst>
              <a:ext uri="{FF2B5EF4-FFF2-40B4-BE49-F238E27FC236}">
                <a16:creationId xmlns:a16="http://schemas.microsoft.com/office/drawing/2014/main" id="{F3005D40-AD01-9A4F-9441-B7AD9BCF362C}"/>
              </a:ext>
            </a:extLst>
          </p:cNvPr>
          <p:cNvCxnSpPr>
            <a:cxnSpLocks/>
          </p:cNvCxnSpPr>
          <p:nvPr/>
        </p:nvCxnSpPr>
        <p:spPr>
          <a:xfrm>
            <a:off x="-1" y="2739344"/>
            <a:ext cx="9144001" cy="0"/>
          </a:xfrm>
          <a:prstGeom prst="line">
            <a:avLst/>
          </a:prstGeom>
          <a:ln w="38100" cmpd="sng">
            <a:solidFill>
              <a:schemeClr val="tx1">
                <a:lumMod val="65000"/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0" descr="2000px-EgyptianA-01_black.png">
            <a:extLst>
              <a:ext uri="{FF2B5EF4-FFF2-40B4-BE49-F238E27FC236}">
                <a16:creationId xmlns:a16="http://schemas.microsoft.com/office/drawing/2014/main" id="{63820315-D011-C342-9E6B-B75D8E9E3A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9" y="1356457"/>
            <a:ext cx="537539" cy="537539"/>
          </a:xfrm>
          <a:prstGeom prst="rect">
            <a:avLst/>
          </a:prstGeom>
        </p:spPr>
      </p:pic>
      <p:cxnSp>
        <p:nvCxnSpPr>
          <p:cNvPr id="17" name="Gerade Verbindung 33">
            <a:extLst>
              <a:ext uri="{FF2B5EF4-FFF2-40B4-BE49-F238E27FC236}">
                <a16:creationId xmlns:a16="http://schemas.microsoft.com/office/drawing/2014/main" id="{A1F2CD58-26BA-DF44-8E47-25DE9CDCEFEC}"/>
              </a:ext>
            </a:extLst>
          </p:cNvPr>
          <p:cNvCxnSpPr>
            <a:cxnSpLocks/>
          </p:cNvCxnSpPr>
          <p:nvPr/>
        </p:nvCxnSpPr>
        <p:spPr>
          <a:xfrm>
            <a:off x="4979" y="4268332"/>
            <a:ext cx="9139021" cy="0"/>
          </a:xfrm>
          <a:prstGeom prst="line">
            <a:avLst/>
          </a:prstGeom>
          <a:ln w="38100" cmpd="sng">
            <a:solidFill>
              <a:schemeClr val="tx1">
                <a:lumMod val="65000"/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3">
            <a:extLst>
              <a:ext uri="{FF2B5EF4-FFF2-40B4-BE49-F238E27FC236}">
                <a16:creationId xmlns:a16="http://schemas.microsoft.com/office/drawing/2014/main" id="{CCA41CE5-2DE7-FE4E-9E14-15167B584EB3}"/>
              </a:ext>
            </a:extLst>
          </p:cNvPr>
          <p:cNvCxnSpPr/>
          <p:nvPr/>
        </p:nvCxnSpPr>
        <p:spPr>
          <a:xfrm>
            <a:off x="11969" y="3503838"/>
            <a:ext cx="9144001" cy="0"/>
          </a:xfrm>
          <a:prstGeom prst="line">
            <a:avLst/>
          </a:prstGeom>
          <a:ln w="38100" cmpd="sng">
            <a:solidFill>
              <a:schemeClr val="tx1">
                <a:lumMod val="65000"/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4">
            <a:extLst>
              <a:ext uri="{FF2B5EF4-FFF2-40B4-BE49-F238E27FC236}">
                <a16:creationId xmlns:a16="http://schemas.microsoft.com/office/drawing/2014/main" id="{F25DEDEA-1EF9-1A4F-AA9D-BE272F8A9691}"/>
              </a:ext>
            </a:extLst>
          </p:cNvPr>
          <p:cNvSpPr/>
          <p:nvPr/>
        </p:nvSpPr>
        <p:spPr>
          <a:xfrm rot="5400000">
            <a:off x="4384498" y="-343141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19" name="Tabelle 5">
            <a:extLst>
              <a:ext uri="{FF2B5EF4-FFF2-40B4-BE49-F238E27FC236}">
                <a16:creationId xmlns:a16="http://schemas.microsoft.com/office/drawing/2014/main" id="{CEDC3DD5-E762-8E48-A0FE-12D07DB33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81132"/>
              </p:ext>
            </p:extLst>
          </p:nvPr>
        </p:nvGraphicFramePr>
        <p:xfrm>
          <a:off x="446615" y="913512"/>
          <a:ext cx="8212669" cy="4052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6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033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ICON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Meaning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Region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21">
                <a:tc>
                  <a:txBody>
                    <a:bodyPr/>
                    <a:lstStyle/>
                    <a:p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Hornochse!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Ancient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 Egypt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21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„Save“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Worldwide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821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„Love“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Worldwide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821">
                <a:tc>
                  <a:txBody>
                    <a:bodyPr/>
                    <a:lstStyle/>
                    <a:p>
                      <a:r>
                        <a:rPr lang="de-DE" sz="4000" b="0" i="0" dirty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:-)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„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I‘m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happy“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Worldwide -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ascii</a:t>
                      </a:r>
                      <a:b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</a:b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(1982, S.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Fahlman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)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821">
                <a:tc>
                  <a:txBody>
                    <a:bodyPr/>
                    <a:lstStyle/>
                    <a:p>
                      <a:r>
                        <a:rPr lang="de-DE" sz="4000" b="0" i="0" dirty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:-€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„I am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the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walrus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(John Lennon, 1967)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4" name="Gerade Verbindung 33">
            <a:extLst>
              <a:ext uri="{FF2B5EF4-FFF2-40B4-BE49-F238E27FC236}">
                <a16:creationId xmlns:a16="http://schemas.microsoft.com/office/drawing/2014/main" id="{36BC66C4-4BA0-6D43-90E2-28D20CCDFCBE}"/>
              </a:ext>
            </a:extLst>
          </p:cNvPr>
          <p:cNvCxnSpPr/>
          <p:nvPr/>
        </p:nvCxnSpPr>
        <p:spPr>
          <a:xfrm>
            <a:off x="11969" y="5358560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Bild 13" descr="save.png">
            <a:extLst>
              <a:ext uri="{FF2B5EF4-FFF2-40B4-BE49-F238E27FC236}">
                <a16:creationId xmlns:a16="http://schemas.microsoft.com/office/drawing/2014/main" id="{498472AF-3D5A-8E48-A4F9-996A244739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01" y="2040232"/>
            <a:ext cx="614357" cy="614357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7EE5D3E0-8980-1E4A-BC5A-D321473B6B60}"/>
              </a:ext>
            </a:extLst>
          </p:cNvPr>
          <p:cNvSpPr/>
          <p:nvPr/>
        </p:nvSpPr>
        <p:spPr>
          <a:xfrm>
            <a:off x="516031" y="2832769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❤️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7D862DB-88D2-9140-8E92-59C27258642A}"/>
              </a:ext>
            </a:extLst>
          </p:cNvPr>
          <p:cNvSpPr/>
          <p:nvPr/>
        </p:nvSpPr>
        <p:spPr>
          <a:xfrm>
            <a:off x="8424530" y="4344392"/>
            <a:ext cx="5050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🗃</a:t>
            </a:r>
          </a:p>
        </p:txBody>
      </p:sp>
    </p:spTree>
    <p:extLst>
      <p:ext uri="{BB962C8B-B14F-4D97-AF65-F5344CB8AC3E}">
        <p14:creationId xmlns:p14="http://schemas.microsoft.com/office/powerpoint/2010/main" val="4117766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AE4563CF-0AD0-A142-AF74-D6DA0D838EC7}"/>
              </a:ext>
            </a:extLst>
          </p:cNvPr>
          <p:cNvSpPr/>
          <p:nvPr/>
        </p:nvSpPr>
        <p:spPr>
          <a:xfrm>
            <a:off x="2459520" y="1622773"/>
            <a:ext cx="18915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😱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D50D9EB-D465-A84D-A1C5-B4953B763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47"/>
          <a:stretch/>
        </p:blipFill>
        <p:spPr>
          <a:xfrm>
            <a:off x="2258985" y="1466174"/>
            <a:ext cx="1881290" cy="1944414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315A144C-D70A-F745-9713-BA4D7647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3" y="544256"/>
            <a:ext cx="7968163" cy="355281"/>
          </a:xfrm>
        </p:spPr>
        <p:txBody>
          <a:bodyPr/>
          <a:lstStyle/>
          <a:p>
            <a:r>
              <a:rPr lang="it-IT" dirty="0" err="1"/>
              <a:t>Emojis</a:t>
            </a:r>
            <a:r>
              <a:rPr lang="it-IT" dirty="0"/>
              <a:t>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sentences</a:t>
            </a:r>
            <a:r>
              <a:rPr lang="it-IT" dirty="0"/>
              <a:t>!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5985166-F6A5-D84C-A07A-855E2754D8C5}"/>
              </a:ext>
            </a:extLst>
          </p:cNvPr>
          <p:cNvSpPr/>
          <p:nvPr/>
        </p:nvSpPr>
        <p:spPr>
          <a:xfrm>
            <a:off x="3742677" y="1622773"/>
            <a:ext cx="21984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😀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38C09FF-B100-894F-A858-1AE1E09BF5D6}"/>
              </a:ext>
            </a:extLst>
          </p:cNvPr>
          <p:cNvSpPr/>
          <p:nvPr/>
        </p:nvSpPr>
        <p:spPr>
          <a:xfrm>
            <a:off x="1145917" y="1622773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1D7B4AE-B6E3-344D-9C1D-8B061F9FCAA1}"/>
              </a:ext>
            </a:extLst>
          </p:cNvPr>
          <p:cNvSpPr/>
          <p:nvPr/>
        </p:nvSpPr>
        <p:spPr>
          <a:xfrm>
            <a:off x="5109654" y="1622773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205C797-68FD-6142-A931-D0D5239D7058}"/>
              </a:ext>
            </a:extLst>
          </p:cNvPr>
          <p:cNvSpPr/>
          <p:nvPr/>
        </p:nvSpPr>
        <p:spPr>
          <a:xfrm>
            <a:off x="6532845" y="1622773"/>
            <a:ext cx="22724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0" dirty="0"/>
              <a:t>🍳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B7A5138-3E37-6047-993F-B79F14217AD0}"/>
              </a:ext>
            </a:extLst>
          </p:cNvPr>
          <p:cNvSpPr/>
          <p:nvPr/>
        </p:nvSpPr>
        <p:spPr>
          <a:xfrm>
            <a:off x="8405452" y="3931058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6DA6F1E-65A7-3243-98EA-63173AF8E4DD}"/>
              </a:ext>
            </a:extLst>
          </p:cNvPr>
          <p:cNvSpPr/>
          <p:nvPr/>
        </p:nvSpPr>
        <p:spPr>
          <a:xfrm>
            <a:off x="8409522" y="3929495"/>
            <a:ext cx="526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😑</a:t>
            </a:r>
          </a:p>
        </p:txBody>
      </p:sp>
    </p:spTree>
    <p:extLst>
      <p:ext uri="{BB962C8B-B14F-4D97-AF65-F5344CB8AC3E}">
        <p14:creationId xmlns:p14="http://schemas.microsoft.com/office/powerpoint/2010/main" val="38577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/>
      <p:bldP spid="18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06D265F-90FD-3340-91B8-C5BB388C7982}"/>
              </a:ext>
            </a:extLst>
          </p:cNvPr>
          <p:cNvSpPr txBox="1">
            <a:spLocks/>
          </p:cNvSpPr>
          <p:nvPr/>
        </p:nvSpPr>
        <p:spPr>
          <a:xfrm>
            <a:off x="706808" y="870969"/>
            <a:ext cx="7582223" cy="2175229"/>
          </a:xfrm>
          <a:prstGeom prst="rect">
            <a:avLst/>
          </a:prstGeom>
        </p:spPr>
        <p:txBody>
          <a:bodyPr vert="horz" lIns="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it-IT" dirty="0"/>
              <a:t>$45.00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EE457B-3947-564A-83FB-596D0A8FCD82}"/>
              </a:ext>
            </a:extLst>
          </p:cNvPr>
          <p:cNvSpPr/>
          <p:nvPr/>
        </p:nvSpPr>
        <p:spPr>
          <a:xfrm>
            <a:off x="8289031" y="4244517"/>
            <a:ext cx="50508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500" dirty="0"/>
              <a:t>💵</a:t>
            </a:r>
          </a:p>
        </p:txBody>
      </p:sp>
    </p:spTree>
    <p:extLst>
      <p:ext uri="{BB962C8B-B14F-4D97-AF65-F5344CB8AC3E}">
        <p14:creationId xmlns:p14="http://schemas.microsoft.com/office/powerpoint/2010/main" val="3212502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"/>
            <a:ext cx="9283700" cy="51435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33">
            <a:extLst>
              <a:ext uri="{FF2B5EF4-FFF2-40B4-BE49-F238E27FC236}">
                <a16:creationId xmlns:a16="http://schemas.microsoft.com/office/drawing/2014/main" id="{36BC66C4-4BA0-6D43-90E2-28D20CCDFCBE}"/>
              </a:ext>
            </a:extLst>
          </p:cNvPr>
          <p:cNvCxnSpPr/>
          <p:nvPr/>
        </p:nvCxnSpPr>
        <p:spPr>
          <a:xfrm>
            <a:off x="11969" y="5358560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olo 1">
            <a:extLst>
              <a:ext uri="{FF2B5EF4-FFF2-40B4-BE49-F238E27FC236}">
                <a16:creationId xmlns:a16="http://schemas.microsoft.com/office/drawing/2014/main" id="{617335D4-2BED-0D4A-B49C-9FD37511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3" y="355570"/>
            <a:ext cx="7968163" cy="355281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$45.00</a:t>
            </a:r>
            <a:r>
              <a:rPr lang="de-DE" dirty="0">
                <a:solidFill>
                  <a:schemeClr val="bg1"/>
                </a:solidFill>
              </a:rPr>
              <a:t>... ...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fame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glory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3" name="Rettangolo 9">
            <a:extLst>
              <a:ext uri="{FF2B5EF4-FFF2-40B4-BE49-F238E27FC236}">
                <a16:creationId xmlns:a16="http://schemas.microsoft.com/office/drawing/2014/main" id="{292F4D63-5182-524B-8A3B-DB0B8C96C853}"/>
              </a:ext>
            </a:extLst>
          </p:cNvPr>
          <p:cNvSpPr/>
          <p:nvPr/>
        </p:nvSpPr>
        <p:spPr>
          <a:xfrm>
            <a:off x="573853" y="4668437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</a:rPr>
              <a:t>Harvey Ball </a:t>
            </a:r>
            <a:r>
              <a:rPr lang="it-IT" dirty="0" err="1">
                <a:solidFill>
                  <a:srgbClr val="000000"/>
                </a:solidFill>
              </a:rPr>
              <a:t>is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recognized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worldwide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as</a:t>
            </a:r>
            <a:r>
              <a:rPr lang="it-IT" dirty="0">
                <a:solidFill>
                  <a:srgbClr val="000000"/>
                </a:solidFill>
              </a:rPr>
              <a:t> the inventor of the smiley.</a:t>
            </a:r>
          </a:p>
        </p:txBody>
      </p:sp>
      <p:pic>
        <p:nvPicPr>
          <p:cNvPr id="29" name="Bild 7" descr="HBall.jpg">
            <a:extLst>
              <a:ext uri="{FF2B5EF4-FFF2-40B4-BE49-F238E27FC236}">
                <a16:creationId xmlns:a16="http://schemas.microsoft.com/office/drawing/2014/main" id="{688C6C71-87A1-C84E-B446-F70AA73432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76563">
            <a:off x="329680" y="866565"/>
            <a:ext cx="1995344" cy="2004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Bild 14" descr="DLcagFyW0AEtnRu.jpg">
            <a:extLst>
              <a:ext uri="{FF2B5EF4-FFF2-40B4-BE49-F238E27FC236}">
                <a16:creationId xmlns:a16="http://schemas.microsoft.com/office/drawing/2014/main" id="{EA7C8042-3E2F-CC4B-9300-8C9F36F4A3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0043" y="1021576"/>
            <a:ext cx="2942167" cy="2655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49F6A8E3-93F6-864F-ADB2-83395ECAD1B9}"/>
              </a:ext>
            </a:extLst>
          </p:cNvPr>
          <p:cNvSpPr/>
          <p:nvPr/>
        </p:nvSpPr>
        <p:spPr>
          <a:xfrm>
            <a:off x="8450558" y="4374025"/>
            <a:ext cx="9059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🌎 </a:t>
            </a:r>
          </a:p>
        </p:txBody>
      </p:sp>
      <p:pic>
        <p:nvPicPr>
          <p:cNvPr id="32" name="Bild 15" descr="Bildschirmfoto 2017-11-10 um 14.31.12.png">
            <a:extLst>
              <a:ext uri="{FF2B5EF4-FFF2-40B4-BE49-F238E27FC236}">
                <a16:creationId xmlns:a16="http://schemas.microsoft.com/office/drawing/2014/main" id="{47925BFF-C996-9447-A610-08C709B50F4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0644">
            <a:off x="5816669" y="1207004"/>
            <a:ext cx="2734054" cy="2734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Bild 16" descr="10262324124_bbac110746_b.jpg">
            <a:extLst>
              <a:ext uri="{FF2B5EF4-FFF2-40B4-BE49-F238E27FC236}">
                <a16:creationId xmlns:a16="http://schemas.microsoft.com/office/drawing/2014/main" id="{E63315D8-F3F1-374E-9662-A8B05D9A4C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63148">
            <a:off x="516292" y="2215676"/>
            <a:ext cx="2350486" cy="2309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Bild 17" descr="large.jpg">
            <a:extLst>
              <a:ext uri="{FF2B5EF4-FFF2-40B4-BE49-F238E27FC236}">
                <a16:creationId xmlns:a16="http://schemas.microsoft.com/office/drawing/2014/main" id="{F3F854D3-4F7F-A744-9591-AA17462F96F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12932">
            <a:off x="4587717" y="2456137"/>
            <a:ext cx="2081679" cy="2015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677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"/>
            <a:ext cx="9283700" cy="51435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EFBA6A3-BCCF-5749-B963-BF2F5791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" name="Bild 6" descr="Screen+Shot+2016-02-16+at+18.50.07.png">
            <a:extLst>
              <a:ext uri="{FF2B5EF4-FFF2-40B4-BE49-F238E27FC236}">
                <a16:creationId xmlns:a16="http://schemas.microsoft.com/office/drawing/2014/main" id="{978E4F3D-FACC-234E-834E-159FFA6916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174" y="-21166"/>
            <a:ext cx="9284974" cy="5164665"/>
          </a:xfrm>
          <a:prstGeom prst="rect">
            <a:avLst/>
          </a:prstGeom>
        </p:spPr>
      </p:pic>
      <p:sp>
        <p:nvSpPr>
          <p:cNvPr id="15" name="Rechteck 6">
            <a:extLst>
              <a:ext uri="{FF2B5EF4-FFF2-40B4-BE49-F238E27FC236}">
                <a16:creationId xmlns:a16="http://schemas.microsoft.com/office/drawing/2014/main" id="{33287751-5DD0-724E-9528-766A89E4CC4C}"/>
              </a:ext>
            </a:extLst>
          </p:cNvPr>
          <p:cNvSpPr/>
          <p:nvPr/>
        </p:nvSpPr>
        <p:spPr>
          <a:xfrm>
            <a:off x="-90174" y="-21165"/>
            <a:ext cx="9284974" cy="1287812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3FDD0855-D30A-B245-AED7-D84881880287}"/>
              </a:ext>
            </a:extLst>
          </p:cNvPr>
          <p:cNvSpPr txBox="1">
            <a:spLocks/>
          </p:cNvSpPr>
          <p:nvPr/>
        </p:nvSpPr>
        <p:spPr>
          <a:xfrm>
            <a:off x="573853" y="328127"/>
            <a:ext cx="7968163" cy="3552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00" kern="1200" cap="all" baseline="0">
                <a:solidFill>
                  <a:schemeClr val="tx1"/>
                </a:solidFill>
                <a:latin typeface="+mj-lt"/>
                <a:ea typeface="+mj-ea"/>
                <a:cs typeface="Arial Black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Open source</a:t>
            </a:r>
          </a:p>
        </p:txBody>
      </p:sp>
      <p:sp>
        <p:nvSpPr>
          <p:cNvPr id="25" name="Rechteck 6">
            <a:extLst>
              <a:ext uri="{FF2B5EF4-FFF2-40B4-BE49-F238E27FC236}">
                <a16:creationId xmlns:a16="http://schemas.microsoft.com/office/drawing/2014/main" id="{D77D4A09-CE32-D943-9D1B-4FE46A051CC5}"/>
              </a:ext>
            </a:extLst>
          </p:cNvPr>
          <p:cNvSpPr/>
          <p:nvPr/>
        </p:nvSpPr>
        <p:spPr>
          <a:xfrm>
            <a:off x="-90174" y="4343638"/>
            <a:ext cx="9284974" cy="796133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Bild 5" descr="runningman.png">
            <a:extLst>
              <a:ext uri="{FF2B5EF4-FFF2-40B4-BE49-F238E27FC236}">
                <a16:creationId xmlns:a16="http://schemas.microsoft.com/office/drawing/2014/main" id="{BF8FDABD-7465-AD4B-A98C-5C8534CE05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20" name="Untertitel 3">
            <a:extLst>
              <a:ext uri="{FF2B5EF4-FFF2-40B4-BE49-F238E27FC236}">
                <a16:creationId xmlns:a16="http://schemas.microsoft.com/office/drawing/2014/main" id="{7B67BE51-9A3D-FF43-90C1-154293D6A72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3853" y="828220"/>
            <a:ext cx="7968163" cy="438427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„Hey, I </a:t>
            </a:r>
            <a:r>
              <a:rPr lang="de-DE" dirty="0" err="1">
                <a:solidFill>
                  <a:schemeClr val="bg1"/>
                </a:solidFill>
              </a:rPr>
              <a:t>can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steak</a:t>
            </a:r>
            <a:r>
              <a:rPr lang="de-DE" dirty="0">
                <a:solidFill>
                  <a:schemeClr val="bg1"/>
                </a:solidFill>
              </a:rPr>
              <a:t> at a time, </a:t>
            </a:r>
            <a:r>
              <a:rPr lang="de-DE" dirty="0" err="1">
                <a:solidFill>
                  <a:schemeClr val="bg1"/>
                </a:solidFill>
              </a:rPr>
              <a:t>drive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car</a:t>
            </a:r>
            <a:r>
              <a:rPr lang="de-DE" dirty="0">
                <a:solidFill>
                  <a:schemeClr val="bg1"/>
                </a:solidFill>
              </a:rPr>
              <a:t> at a time. “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20A862D-8235-7D40-AD70-F15178E2152E}"/>
              </a:ext>
            </a:extLst>
          </p:cNvPr>
          <p:cNvSpPr/>
          <p:nvPr/>
        </p:nvSpPr>
        <p:spPr>
          <a:xfrm>
            <a:off x="8398908" y="4467133"/>
            <a:ext cx="93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💸 </a:t>
            </a:r>
          </a:p>
        </p:txBody>
      </p:sp>
      <p:sp>
        <p:nvSpPr>
          <p:cNvPr id="18" name="Rettangolo 9">
            <a:extLst>
              <a:ext uri="{FF2B5EF4-FFF2-40B4-BE49-F238E27FC236}">
                <a16:creationId xmlns:a16="http://schemas.microsoft.com/office/drawing/2014/main" id="{153C4AB6-9F80-0445-83B2-A061100FEECA}"/>
              </a:ext>
            </a:extLst>
          </p:cNvPr>
          <p:cNvSpPr/>
          <p:nvPr/>
        </p:nvSpPr>
        <p:spPr>
          <a:xfrm>
            <a:off x="573853" y="4559293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</a:rPr>
              <a:t>Neither</a:t>
            </a:r>
            <a:r>
              <a:rPr lang="de-DE" dirty="0">
                <a:solidFill>
                  <a:srgbClr val="000000"/>
                </a:solidFill>
              </a:rPr>
              <a:t> Harvey </a:t>
            </a:r>
            <a:r>
              <a:rPr lang="de-DE" dirty="0" err="1">
                <a:solidFill>
                  <a:srgbClr val="000000"/>
                </a:solidFill>
              </a:rPr>
              <a:t>nor</a:t>
            </a:r>
            <a:r>
              <a:rPr lang="de-DE" dirty="0">
                <a:solidFill>
                  <a:srgbClr val="000000"/>
                </a:solidFill>
              </a:rPr>
              <a:t> State Mutual </a:t>
            </a:r>
            <a:r>
              <a:rPr lang="de-DE" dirty="0" err="1">
                <a:solidFill>
                  <a:srgbClr val="000000"/>
                </a:solidFill>
              </a:rPr>
              <a:t>ever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copywrited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smiley</a:t>
            </a:r>
            <a:r>
              <a:rPr lang="de-DE" dirty="0">
                <a:solidFill>
                  <a:srgbClr val="000000"/>
                </a:solidFill>
              </a:rPr>
              <a:t>...</a:t>
            </a: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11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6BE01711-CB7C-3741-95D5-DCC39F5B43AF}"/>
              </a:ext>
            </a:extLst>
          </p:cNvPr>
          <p:cNvSpPr txBox="1">
            <a:spLocks/>
          </p:cNvSpPr>
          <p:nvPr/>
        </p:nvSpPr>
        <p:spPr>
          <a:xfrm>
            <a:off x="573852" y="963721"/>
            <a:ext cx="7585611" cy="2412171"/>
          </a:xfrm>
          <a:prstGeom prst="rect">
            <a:avLst/>
          </a:prstGeom>
        </p:spPr>
        <p:txBody>
          <a:bodyPr vert="horz" lIns="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The </a:t>
            </a:r>
            <a:r>
              <a:rPr lang="it-IT" dirty="0" err="1"/>
              <a:t>genesis</a:t>
            </a:r>
            <a:r>
              <a:rPr lang="it-IT" dirty="0"/>
              <a:t> of </a:t>
            </a:r>
            <a:br>
              <a:rPr lang="it-IT" dirty="0"/>
            </a:br>
            <a:r>
              <a:rPr lang="it-IT" dirty="0" err="1"/>
              <a:t>modern</a:t>
            </a:r>
            <a:br>
              <a:rPr lang="it-IT" dirty="0"/>
            </a:br>
            <a:r>
              <a:rPr lang="it-IT" dirty="0" err="1"/>
              <a:t>Iconography</a:t>
            </a:r>
            <a:endParaRPr lang="it-I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40E28D-8C24-5744-B254-94224A153895}"/>
              </a:ext>
            </a:extLst>
          </p:cNvPr>
          <p:cNvSpPr txBox="1"/>
          <p:nvPr/>
        </p:nvSpPr>
        <p:spPr>
          <a:xfrm>
            <a:off x="2587393" y="3363533"/>
            <a:ext cx="26420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0" dirty="0">
                <a:latin typeface="Avenir Light"/>
                <a:cs typeface="Avenir Light"/>
              </a:rPr>
              <a:t>Aa</a:t>
            </a:r>
            <a:r>
              <a:rPr lang="de-DE" sz="12000" dirty="0">
                <a:solidFill>
                  <a:schemeClr val="bg1"/>
                </a:solidFill>
                <a:latin typeface="Ayuthaya"/>
                <a:cs typeface="Ayuthaya"/>
              </a:rPr>
              <a:t> </a:t>
            </a:r>
          </a:p>
        </p:txBody>
      </p:sp>
      <p:pic>
        <p:nvPicPr>
          <p:cNvPr id="5" name="Bild 4" descr="save.png">
            <a:extLst>
              <a:ext uri="{FF2B5EF4-FFF2-40B4-BE49-F238E27FC236}">
                <a16:creationId xmlns:a16="http://schemas.microsoft.com/office/drawing/2014/main" id="{00B947E6-5660-1843-A525-1B84ADA48B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527" y="3768638"/>
            <a:ext cx="1219069" cy="1219069"/>
          </a:xfrm>
          <a:prstGeom prst="rect">
            <a:avLst/>
          </a:prstGeom>
        </p:spPr>
      </p:pic>
      <p:pic>
        <p:nvPicPr>
          <p:cNvPr id="6" name="Bild 6" descr="Eye_of_Horus_Right.svg.png">
            <a:extLst>
              <a:ext uri="{FF2B5EF4-FFF2-40B4-BE49-F238E27FC236}">
                <a16:creationId xmlns:a16="http://schemas.microsoft.com/office/drawing/2014/main" id="{E0558620-78EF-4C4A-A811-039A699A08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332" y="3768638"/>
            <a:ext cx="1584922" cy="121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Bild 7" descr="Aunt Winnie and Uncle Harvey.jpeg">
            <a:extLst>
              <a:ext uri="{FF2B5EF4-FFF2-40B4-BE49-F238E27FC236}">
                <a16:creationId xmlns:a16="http://schemas.microsoft.com/office/drawing/2014/main" id="{F239F728-3436-7547-AB28-4A54DD360B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3703" y="1746249"/>
            <a:ext cx="2783417" cy="2698752"/>
          </a:xfrm>
          <a:prstGeom prst="hear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B8C2B2D5-2611-744D-8328-F47762938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3" y="544256"/>
            <a:ext cx="7968163" cy="355281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Harvey And Winnie</a:t>
            </a:r>
          </a:p>
        </p:txBody>
      </p:sp>
      <p:sp>
        <p:nvSpPr>
          <p:cNvPr id="18" name="Rettangolo 9">
            <a:extLst>
              <a:ext uri="{FF2B5EF4-FFF2-40B4-BE49-F238E27FC236}">
                <a16:creationId xmlns:a16="http://schemas.microsoft.com/office/drawing/2014/main" id="{7104F22A-E800-2341-A4B8-9A4DCE3F1EFB}"/>
              </a:ext>
            </a:extLst>
          </p:cNvPr>
          <p:cNvSpPr/>
          <p:nvPr/>
        </p:nvSpPr>
        <p:spPr>
          <a:xfrm>
            <a:off x="573853" y="4566996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Oh Harvey...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9" name="Untertitel 3">
            <a:extLst>
              <a:ext uri="{FF2B5EF4-FFF2-40B4-BE49-F238E27FC236}">
                <a16:creationId xmlns:a16="http://schemas.microsoft.com/office/drawing/2014/main" id="{77CD00FB-2D47-E947-B66E-EF31295E4E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Winifred A. Ball, </a:t>
            </a:r>
            <a:r>
              <a:rPr lang="de-DE" dirty="0" err="1">
                <a:solidFill>
                  <a:schemeClr val="bg1"/>
                </a:solidFill>
              </a:rPr>
              <a:t>née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trudell</a:t>
            </a:r>
            <a:r>
              <a:rPr lang="de-DE" dirty="0">
                <a:solidFill>
                  <a:schemeClr val="bg1"/>
                </a:solidFill>
              </a:rPr>
              <a:t> (1923 - 2015) </a:t>
            </a:r>
          </a:p>
        </p:txBody>
      </p:sp>
      <p:pic>
        <p:nvPicPr>
          <p:cNvPr id="20" name="Bild 4" descr="Aunt Winnie.jpeg">
            <a:extLst>
              <a:ext uri="{FF2B5EF4-FFF2-40B4-BE49-F238E27FC236}">
                <a16:creationId xmlns:a16="http://schemas.microsoft.com/office/drawing/2014/main" id="{3BDA49F6-C5DD-3945-BDBA-C231874AB5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853" y="1665516"/>
            <a:ext cx="1712620" cy="2271183"/>
          </a:xfrm>
          <a:prstGeom prst="ellipse">
            <a:avLst/>
          </a:prstGeom>
        </p:spPr>
      </p:pic>
      <p:pic>
        <p:nvPicPr>
          <p:cNvPr id="21" name="Bild 15" descr="AR-301129944.jpg">
            <a:extLst>
              <a:ext uri="{FF2B5EF4-FFF2-40B4-BE49-F238E27FC236}">
                <a16:creationId xmlns:a16="http://schemas.microsoft.com/office/drawing/2014/main" id="{DAA204E8-EF49-054D-9266-42F8B40D30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714500"/>
            <a:ext cx="1725083" cy="2296584"/>
          </a:xfrm>
          <a:prstGeom prst="ellipse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AB3240D7-B937-934C-A775-2AEDA10A3610}"/>
              </a:ext>
            </a:extLst>
          </p:cNvPr>
          <p:cNvSpPr/>
          <p:nvPr/>
        </p:nvSpPr>
        <p:spPr>
          <a:xfrm>
            <a:off x="8310832" y="4359628"/>
            <a:ext cx="833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💑</a:t>
            </a:r>
          </a:p>
        </p:txBody>
      </p:sp>
    </p:spTree>
    <p:extLst>
      <p:ext uri="{BB962C8B-B14F-4D97-AF65-F5344CB8AC3E}">
        <p14:creationId xmlns:p14="http://schemas.microsoft.com/office/powerpoint/2010/main" val="2809227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itolo 1">
            <a:extLst>
              <a:ext uri="{FF2B5EF4-FFF2-40B4-BE49-F238E27FC236}">
                <a16:creationId xmlns:a16="http://schemas.microsoft.com/office/drawing/2014/main" id="{9DC55FEB-DE64-2844-9DA5-4ADA9E6D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3" y="544256"/>
            <a:ext cx="7968163" cy="355281"/>
          </a:xfrm>
        </p:spPr>
        <p:txBody>
          <a:bodyPr/>
          <a:lstStyle/>
          <a:p>
            <a:r>
              <a:rPr lang="it-IT" dirty="0">
                <a:solidFill>
                  <a:sysClr val="windowText" lastClr="000000"/>
                </a:solidFill>
              </a:rPr>
              <a:t>Family </a:t>
            </a:r>
            <a:r>
              <a:rPr lang="it-IT" dirty="0" err="1">
                <a:solidFill>
                  <a:sysClr val="windowText" lastClr="000000"/>
                </a:solidFill>
              </a:rPr>
              <a:t>tree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sp>
        <p:nvSpPr>
          <p:cNvPr id="35" name="Untertitel 3">
            <a:extLst>
              <a:ext uri="{FF2B5EF4-FFF2-40B4-BE49-F238E27FC236}">
                <a16:creationId xmlns:a16="http://schemas.microsoft.com/office/drawing/2014/main" id="{D646007B-F7DE-2545-BD9D-1F45750CC8A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 err="1">
                <a:solidFill>
                  <a:sysClr val="windowText" lastClr="000000"/>
                </a:solidFill>
              </a:rPr>
              <a:t>Too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much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information</a:t>
            </a:r>
            <a:r>
              <a:rPr lang="de-DE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EDA9640-57E5-C14E-860C-0B903070F013}"/>
              </a:ext>
            </a:extLst>
          </p:cNvPr>
          <p:cNvSpPr/>
          <p:nvPr/>
        </p:nvSpPr>
        <p:spPr>
          <a:xfrm>
            <a:off x="8277622" y="4401973"/>
            <a:ext cx="695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😴</a:t>
            </a:r>
          </a:p>
        </p:txBody>
      </p:sp>
      <p:pic>
        <p:nvPicPr>
          <p:cNvPr id="37" name="Bild 25" descr="Aunt Winnie.jpeg">
            <a:extLst>
              <a:ext uri="{FF2B5EF4-FFF2-40B4-BE49-F238E27FC236}">
                <a16:creationId xmlns:a16="http://schemas.microsoft.com/office/drawing/2014/main" id="{DC683A04-809E-A241-93B1-38DCC0B5D3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029" y="1665516"/>
            <a:ext cx="1712620" cy="2271183"/>
          </a:xfrm>
          <a:prstGeom prst="ellipse">
            <a:avLst/>
          </a:prstGeom>
        </p:spPr>
      </p:pic>
      <p:pic>
        <p:nvPicPr>
          <p:cNvPr id="38" name="Bild 26" descr="AR-301129944.jpg">
            <a:extLst>
              <a:ext uri="{FF2B5EF4-FFF2-40B4-BE49-F238E27FC236}">
                <a16:creationId xmlns:a16="http://schemas.microsoft.com/office/drawing/2014/main" id="{1B54F6C3-CE9B-E447-9373-12FF3BFDA7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619253"/>
            <a:ext cx="1725083" cy="2296584"/>
          </a:xfrm>
          <a:prstGeom prst="ellipse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DEAD5B6-749B-BE45-8717-6D0295C6AE07}"/>
              </a:ext>
            </a:extLst>
          </p:cNvPr>
          <p:cNvSpPr txBox="1"/>
          <p:nvPr/>
        </p:nvSpPr>
        <p:spPr>
          <a:xfrm>
            <a:off x="6929674" y="4248085"/>
            <a:ext cx="1561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Harvey Ross Ball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3F5C109-4A2B-FC45-91A6-35B5BC7E3B76}"/>
              </a:ext>
            </a:extLst>
          </p:cNvPr>
          <p:cNvSpPr txBox="1"/>
          <p:nvPr/>
        </p:nvSpPr>
        <p:spPr>
          <a:xfrm>
            <a:off x="5021632" y="4248085"/>
            <a:ext cx="14019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Winifred A. Ball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 err="1">
                <a:solidFill>
                  <a:schemeClr val="bg1"/>
                </a:solidFill>
              </a:rPr>
              <a:t>née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Trudell</a:t>
            </a:r>
            <a:endParaRPr lang="de-DE" sz="1400" dirty="0">
              <a:solidFill>
                <a:schemeClr val="bg1"/>
              </a:solidFill>
            </a:endParaRPr>
          </a:p>
          <a:p>
            <a:pPr algn="ctr"/>
            <a:endParaRPr lang="de-DE" sz="1400" dirty="0">
              <a:solidFill>
                <a:schemeClr val="bg1"/>
              </a:solidFill>
            </a:endParaRPr>
          </a:p>
        </p:txBody>
      </p:sp>
      <p:pic>
        <p:nvPicPr>
          <p:cNvPr id="41" name="Bild 31" descr="evelyn.jpeg">
            <a:extLst>
              <a:ext uri="{FF2B5EF4-FFF2-40B4-BE49-F238E27FC236}">
                <a16:creationId xmlns:a16="http://schemas.microsoft.com/office/drawing/2014/main" id="{060EC2B9-0759-0645-BF04-3EE7B75D35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81892" y="1942794"/>
            <a:ext cx="2296584" cy="1742029"/>
          </a:xfrm>
          <a:prstGeom prst="ellipse">
            <a:avLst/>
          </a:prstGeom>
        </p:spPr>
      </p:pic>
      <p:pic>
        <p:nvPicPr>
          <p:cNvPr id="42" name="Bild 32" descr="rjf.jpeg">
            <a:extLst>
              <a:ext uri="{FF2B5EF4-FFF2-40B4-BE49-F238E27FC236}">
                <a16:creationId xmlns:a16="http://schemas.microsoft.com/office/drawing/2014/main" id="{C69DDA7E-6DCA-1145-8CD9-3E51E797B9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5" y="1665516"/>
            <a:ext cx="1677939" cy="22965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2598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itolo 1">
            <a:extLst>
              <a:ext uri="{FF2B5EF4-FFF2-40B4-BE49-F238E27FC236}">
                <a16:creationId xmlns:a16="http://schemas.microsoft.com/office/drawing/2014/main" id="{9DC55FEB-DE64-2844-9DA5-4ADA9E6D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3" y="544256"/>
            <a:ext cx="7968163" cy="355281"/>
          </a:xfrm>
        </p:spPr>
        <p:txBody>
          <a:bodyPr/>
          <a:lstStyle/>
          <a:p>
            <a:r>
              <a:rPr lang="it-IT" dirty="0">
                <a:solidFill>
                  <a:sysClr val="windowText" lastClr="000000"/>
                </a:solidFill>
              </a:rPr>
              <a:t>Family </a:t>
            </a:r>
            <a:r>
              <a:rPr lang="it-IT" dirty="0" err="1">
                <a:solidFill>
                  <a:sysClr val="windowText" lastClr="000000"/>
                </a:solidFill>
              </a:rPr>
              <a:t>tree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pic>
        <p:nvPicPr>
          <p:cNvPr id="37" name="Bild 25" descr="Aunt Winnie.jpeg">
            <a:extLst>
              <a:ext uri="{FF2B5EF4-FFF2-40B4-BE49-F238E27FC236}">
                <a16:creationId xmlns:a16="http://schemas.microsoft.com/office/drawing/2014/main" id="{DC683A04-809E-A241-93B1-38DCC0B5D3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029" y="1665516"/>
            <a:ext cx="1712620" cy="2271183"/>
          </a:xfrm>
          <a:prstGeom prst="ellipse">
            <a:avLst/>
          </a:prstGeom>
        </p:spPr>
      </p:pic>
      <p:pic>
        <p:nvPicPr>
          <p:cNvPr id="38" name="Bild 26" descr="AR-301129944.jpg">
            <a:extLst>
              <a:ext uri="{FF2B5EF4-FFF2-40B4-BE49-F238E27FC236}">
                <a16:creationId xmlns:a16="http://schemas.microsoft.com/office/drawing/2014/main" id="{1B54F6C3-CE9B-E447-9373-12FF3BFDA7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619253"/>
            <a:ext cx="1725083" cy="2296584"/>
          </a:xfrm>
          <a:prstGeom prst="ellipse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DEAD5B6-749B-BE45-8717-6D0295C6AE07}"/>
              </a:ext>
            </a:extLst>
          </p:cNvPr>
          <p:cNvSpPr txBox="1"/>
          <p:nvPr/>
        </p:nvSpPr>
        <p:spPr>
          <a:xfrm>
            <a:off x="6929674" y="4248085"/>
            <a:ext cx="1561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Harvey Ross Ball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3F5C109-4A2B-FC45-91A6-35B5BC7E3B76}"/>
              </a:ext>
            </a:extLst>
          </p:cNvPr>
          <p:cNvSpPr txBox="1"/>
          <p:nvPr/>
        </p:nvSpPr>
        <p:spPr>
          <a:xfrm>
            <a:off x="5021632" y="4248085"/>
            <a:ext cx="14019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Winifred A. Ball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 err="1">
                <a:solidFill>
                  <a:schemeClr val="bg1"/>
                </a:solidFill>
              </a:rPr>
              <a:t>née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Trudell</a:t>
            </a:r>
            <a:endParaRPr lang="de-DE" sz="1400" dirty="0">
              <a:solidFill>
                <a:schemeClr val="bg1"/>
              </a:solidFill>
            </a:endParaRPr>
          </a:p>
          <a:p>
            <a:pPr algn="ctr"/>
            <a:endParaRPr lang="de-DE" sz="1400" dirty="0">
              <a:solidFill>
                <a:schemeClr val="bg1"/>
              </a:solidFill>
            </a:endParaRPr>
          </a:p>
        </p:txBody>
      </p:sp>
      <p:pic>
        <p:nvPicPr>
          <p:cNvPr id="41" name="Bild 31" descr="evelyn.jpeg">
            <a:extLst>
              <a:ext uri="{FF2B5EF4-FFF2-40B4-BE49-F238E27FC236}">
                <a16:creationId xmlns:a16="http://schemas.microsoft.com/office/drawing/2014/main" id="{060EC2B9-0759-0645-BF04-3EE7B75D35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81892" y="1942794"/>
            <a:ext cx="2296584" cy="1742029"/>
          </a:xfrm>
          <a:prstGeom prst="ellipse">
            <a:avLst/>
          </a:prstGeom>
        </p:spPr>
      </p:pic>
      <p:pic>
        <p:nvPicPr>
          <p:cNvPr id="42" name="Bild 32" descr="rjf.jpeg">
            <a:extLst>
              <a:ext uri="{FF2B5EF4-FFF2-40B4-BE49-F238E27FC236}">
                <a16:creationId xmlns:a16="http://schemas.microsoft.com/office/drawing/2014/main" id="{C69DDA7E-6DCA-1145-8CD9-3E51E797B9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5" y="1665516"/>
            <a:ext cx="1677939" cy="2296584"/>
          </a:xfrm>
          <a:prstGeom prst="ellipse">
            <a:avLst/>
          </a:prstGeom>
        </p:spPr>
      </p:pic>
      <p:sp>
        <p:nvSpPr>
          <p:cNvPr id="12" name="Untertitel 3">
            <a:extLst>
              <a:ext uri="{FF2B5EF4-FFF2-40B4-BE49-F238E27FC236}">
                <a16:creationId xmlns:a16="http://schemas.microsoft.com/office/drawing/2014/main" id="{679C15A0-77B3-0B44-B50E-91AEBC734A2E}"/>
              </a:ext>
            </a:extLst>
          </p:cNvPr>
          <p:cNvSpPr txBox="1">
            <a:spLocks/>
          </p:cNvSpPr>
          <p:nvPr/>
        </p:nvSpPr>
        <p:spPr>
          <a:xfrm>
            <a:off x="648419" y="1008864"/>
            <a:ext cx="7968163" cy="4384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300" b="0" kern="1200" cap="all" baseline="0">
                <a:solidFill>
                  <a:schemeClr val="tx1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Achtung, Spoiler....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DCF666C-AA8C-5D47-8923-07F221AD5157}"/>
              </a:ext>
            </a:extLst>
          </p:cNvPr>
          <p:cNvSpPr txBox="1"/>
          <p:nvPr/>
        </p:nvSpPr>
        <p:spPr>
          <a:xfrm>
            <a:off x="2474085" y="4248085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Evelyn May Fitzpatrick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 err="1">
                <a:solidFill>
                  <a:schemeClr val="bg1"/>
                </a:solidFill>
              </a:rPr>
              <a:t>née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Trudell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1308630-6033-5847-916A-493B0BED8624}"/>
              </a:ext>
            </a:extLst>
          </p:cNvPr>
          <p:cNvSpPr txBox="1"/>
          <p:nvPr/>
        </p:nvSpPr>
        <p:spPr>
          <a:xfrm>
            <a:off x="851308" y="4248085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Robert Joseph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Fitzpatrick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4E4A6F-C814-FC44-A4E3-A0D56FD69917}"/>
              </a:ext>
            </a:extLst>
          </p:cNvPr>
          <p:cNvSpPr/>
          <p:nvPr/>
        </p:nvSpPr>
        <p:spPr>
          <a:xfrm>
            <a:off x="8272330" y="4401973"/>
            <a:ext cx="706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😬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24DFC0-B875-1D43-AF8E-FF17F2B5E2E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05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4E4A6F-C814-FC44-A4E3-A0D56FD69917}"/>
              </a:ext>
            </a:extLst>
          </p:cNvPr>
          <p:cNvSpPr/>
          <p:nvPr/>
        </p:nvSpPr>
        <p:spPr>
          <a:xfrm>
            <a:off x="8272330" y="4401973"/>
            <a:ext cx="706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😬</a:t>
            </a:r>
          </a:p>
        </p:txBody>
      </p:sp>
      <p:pic>
        <p:nvPicPr>
          <p:cNvPr id="19" name="Bild 3" descr="painting-cropped.jpg">
            <a:extLst>
              <a:ext uri="{FF2B5EF4-FFF2-40B4-BE49-F238E27FC236}">
                <a16:creationId xmlns:a16="http://schemas.microsoft.com/office/drawing/2014/main" id="{E301B822-F10F-A346-BE45-812BB5A85B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3672" y="1563076"/>
            <a:ext cx="2256692" cy="2051539"/>
          </a:xfrm>
          <a:prstGeom prst="rect">
            <a:avLst/>
          </a:prstGeom>
        </p:spPr>
      </p:pic>
      <p:pic>
        <p:nvPicPr>
          <p:cNvPr id="20" name="Bild 4" descr="harvey_wedding.jpeg">
            <a:extLst>
              <a:ext uri="{FF2B5EF4-FFF2-40B4-BE49-F238E27FC236}">
                <a16:creationId xmlns:a16="http://schemas.microsoft.com/office/drawing/2014/main" id="{F8D1E249-0D7F-C04B-A9C4-11EE5D3032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8526" y="1563077"/>
            <a:ext cx="2497525" cy="2051538"/>
          </a:xfrm>
          <a:prstGeom prst="rect">
            <a:avLst/>
          </a:prstGeom>
        </p:spPr>
      </p:pic>
      <p:pic>
        <p:nvPicPr>
          <p:cNvPr id="21" name="Bild 5">
            <a:extLst>
              <a:ext uri="{FF2B5EF4-FFF2-40B4-BE49-F238E27FC236}">
                <a16:creationId xmlns:a16="http://schemas.microsoft.com/office/drawing/2014/main" id="{718EB1B3-0C3F-4B4E-9585-D11F55C958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54" y="1570970"/>
            <a:ext cx="2752020" cy="2043646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6CF8DC5B-0E94-794B-A3A8-5E5DDB7C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3" y="544256"/>
            <a:ext cx="7968163" cy="355281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UNCLE </a:t>
            </a:r>
            <a:r>
              <a:rPr lang="it-IT" dirty="0" err="1">
                <a:solidFill>
                  <a:schemeClr val="bg1"/>
                </a:solidFill>
              </a:rPr>
              <a:t>harvey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724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06D265F-90FD-3340-91B8-C5BB388C7982}"/>
              </a:ext>
            </a:extLst>
          </p:cNvPr>
          <p:cNvSpPr txBox="1">
            <a:spLocks/>
          </p:cNvSpPr>
          <p:nvPr/>
        </p:nvSpPr>
        <p:spPr>
          <a:xfrm>
            <a:off x="706808" y="870969"/>
            <a:ext cx="7582223" cy="2175229"/>
          </a:xfrm>
          <a:prstGeom prst="rect">
            <a:avLst/>
          </a:prstGeom>
        </p:spPr>
        <p:txBody>
          <a:bodyPr vert="horz" lIns="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it-IT" dirty="0" err="1"/>
              <a:t>sexting</a:t>
            </a:r>
            <a:endParaRPr lang="it-IT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6B69E2-557E-8244-92BC-2F2F80C20BD3}"/>
              </a:ext>
            </a:extLst>
          </p:cNvPr>
          <p:cNvSpPr/>
          <p:nvPr/>
        </p:nvSpPr>
        <p:spPr>
          <a:xfrm>
            <a:off x="8376115" y="4092718"/>
            <a:ext cx="674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886066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18DBCE7-9B87-8345-93F4-F53B0EEE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>
              <a:solidFill>
                <a:schemeClr val="bg1"/>
              </a:solidFill>
            </a:endParaRPr>
          </a:p>
        </p:txBody>
      </p:sp>
      <p:pic>
        <p:nvPicPr>
          <p:cNvPr id="10" name="Bild 4" descr="bs-20-25-DW-Kultur-Stralsund-jpg.jpg">
            <a:extLst>
              <a:ext uri="{FF2B5EF4-FFF2-40B4-BE49-F238E27FC236}">
                <a16:creationId xmlns:a16="http://schemas.microsoft.com/office/drawing/2014/main" id="{F8F3CC35-DCAE-3F48-BBCC-6D1E72727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9850" y="-110927"/>
            <a:ext cx="9283700" cy="6865995"/>
          </a:xfrm>
          <a:prstGeom prst="rect">
            <a:avLst/>
          </a:prstGeom>
        </p:spPr>
      </p:pic>
      <p:sp>
        <p:nvSpPr>
          <p:cNvPr id="11" name="Rechteck 6">
            <a:extLst>
              <a:ext uri="{FF2B5EF4-FFF2-40B4-BE49-F238E27FC236}">
                <a16:creationId xmlns:a16="http://schemas.microsoft.com/office/drawing/2014/main" id="{E561B529-7AFD-2047-A25D-834C32AD373A}"/>
              </a:ext>
            </a:extLst>
          </p:cNvPr>
          <p:cNvSpPr/>
          <p:nvPr/>
        </p:nvSpPr>
        <p:spPr>
          <a:xfrm>
            <a:off x="-69850" y="-124900"/>
            <a:ext cx="9283700" cy="13621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EB8E39E7-7F4A-D248-BD40-EA17B492CB1E}"/>
              </a:ext>
            </a:extLst>
          </p:cNvPr>
          <p:cNvSpPr txBox="1">
            <a:spLocks/>
          </p:cNvSpPr>
          <p:nvPr/>
        </p:nvSpPr>
        <p:spPr>
          <a:xfrm>
            <a:off x="573853" y="147500"/>
            <a:ext cx="7968163" cy="3552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00" kern="1200" cap="all" baseline="0">
                <a:solidFill>
                  <a:schemeClr val="tx1"/>
                </a:solidFill>
                <a:latin typeface="+mj-lt"/>
                <a:ea typeface="+mj-ea"/>
                <a:cs typeface="Arial Black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Marie And </a:t>
            </a:r>
            <a:r>
              <a:rPr lang="it-IT" dirty="0" err="1">
                <a:solidFill>
                  <a:schemeClr val="bg1"/>
                </a:solidFill>
              </a:rPr>
              <a:t>axel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Sottotitolo 2">
            <a:extLst>
              <a:ext uri="{FF2B5EF4-FFF2-40B4-BE49-F238E27FC236}">
                <a16:creationId xmlns:a16="http://schemas.microsoft.com/office/drawing/2014/main" id="{402F16F7-411C-8049-938C-20ABA5064FF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50257" y="474653"/>
            <a:ext cx="8554832" cy="438427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it</a:t>
            </a:r>
            <a:r>
              <a:rPr lang="de-DE" dirty="0">
                <a:solidFill>
                  <a:schemeClr val="bg1"/>
                </a:solidFill>
              </a:rPr>
              <a:t> was </a:t>
            </a:r>
            <a:r>
              <a:rPr lang="de-DE" dirty="0" err="1">
                <a:solidFill>
                  <a:schemeClr val="bg1"/>
                </a:solidFill>
              </a:rPr>
              <a:t>widely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known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two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close</a:t>
            </a:r>
            <a:r>
              <a:rPr lang="de-DE" dirty="0">
                <a:solidFill>
                  <a:schemeClr val="bg1"/>
                </a:solidFill>
              </a:rPr>
              <a:t>,</a:t>
            </a:r>
          </a:p>
          <a:p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it</a:t>
            </a:r>
            <a:r>
              <a:rPr lang="de-DE" dirty="0">
                <a:solidFill>
                  <a:schemeClr val="bg1"/>
                </a:solidFill>
              </a:rPr>
              <a:t> was </a:t>
            </a:r>
            <a:r>
              <a:rPr lang="de-DE" dirty="0" err="1">
                <a:solidFill>
                  <a:schemeClr val="bg1"/>
                </a:solidFill>
              </a:rPr>
              <a:t>rumored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he was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Queen's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lover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E7B1AD22-8715-114C-BEB6-D277B13EBD45}"/>
              </a:ext>
            </a:extLst>
          </p:cNvPr>
          <p:cNvSpPr/>
          <p:nvPr/>
        </p:nvSpPr>
        <p:spPr>
          <a:xfrm>
            <a:off x="-88900" y="4037320"/>
            <a:ext cx="9302750" cy="110632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16" name="Bild 6" descr="927c0324cdc5cf386b7dc74341e20cc0.jpg">
            <a:extLst>
              <a:ext uri="{FF2B5EF4-FFF2-40B4-BE49-F238E27FC236}">
                <a16:creationId xmlns:a16="http://schemas.microsoft.com/office/drawing/2014/main" id="{C799CD9B-6710-E741-A4DC-26097E0E74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28314" y="1348162"/>
            <a:ext cx="1845902" cy="262312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Bild 7" descr="1200px-Marie-Antoinette,_1775_-_Musée_Antoine_Lécuyer.jpg">
            <a:extLst>
              <a:ext uri="{FF2B5EF4-FFF2-40B4-BE49-F238E27FC236}">
                <a16:creationId xmlns:a16="http://schemas.microsoft.com/office/drawing/2014/main" id="{38CA576B-F5FB-5B4B-91D7-8343430910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896" y="1348164"/>
            <a:ext cx="1914648" cy="262312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17CB25B7-A600-1E4A-B91B-A584E68C4555}"/>
              </a:ext>
            </a:extLst>
          </p:cNvPr>
          <p:cNvSpPr/>
          <p:nvPr/>
        </p:nvSpPr>
        <p:spPr>
          <a:xfrm>
            <a:off x="8074216" y="4258459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⚔️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9514BBE-1452-0E43-B078-045A81562702}"/>
              </a:ext>
            </a:extLst>
          </p:cNvPr>
          <p:cNvSpPr/>
          <p:nvPr/>
        </p:nvSpPr>
        <p:spPr>
          <a:xfrm>
            <a:off x="3571315" y="2706644"/>
            <a:ext cx="1567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>
                <a:solidFill>
                  <a:schemeClr val="bg1"/>
                </a:solidFill>
              </a:rPr>
              <a:t>💌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0060BB3-DE66-C94C-8D98-F743733B1B00}"/>
              </a:ext>
            </a:extLst>
          </p:cNvPr>
          <p:cNvSpPr/>
          <p:nvPr/>
        </p:nvSpPr>
        <p:spPr>
          <a:xfrm>
            <a:off x="4525081" y="2933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⚜️</a:t>
            </a:r>
          </a:p>
        </p:txBody>
      </p:sp>
      <p:sp>
        <p:nvSpPr>
          <p:cNvPr id="25" name="Rettangolo 9">
            <a:extLst>
              <a:ext uri="{FF2B5EF4-FFF2-40B4-BE49-F238E27FC236}">
                <a16:creationId xmlns:a16="http://schemas.microsoft.com/office/drawing/2014/main" id="{1932ED4E-65CB-1F4B-90FA-72C7F07621CA}"/>
              </a:ext>
            </a:extLst>
          </p:cNvPr>
          <p:cNvSpPr/>
          <p:nvPr/>
        </p:nvSpPr>
        <p:spPr>
          <a:xfrm>
            <a:off x="1155918" y="4285341"/>
            <a:ext cx="79681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https://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B68495C-C357-6B47-BA56-B328B7A5BCDA}"/>
              </a:ext>
            </a:extLst>
          </p:cNvPr>
          <p:cNvSpPr/>
          <p:nvPr/>
        </p:nvSpPr>
        <p:spPr>
          <a:xfrm>
            <a:off x="777832" y="4330093"/>
            <a:ext cx="4627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200" dirty="0">
                <a:solidFill>
                  <a:schemeClr val="bg1"/>
                </a:solidFill>
              </a:rPr>
              <a:t>🔒 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B9C557DF-CE5B-5945-86B1-308BF6AA6937}"/>
              </a:ext>
            </a:extLst>
          </p:cNvPr>
          <p:cNvCxnSpPr/>
          <p:nvPr/>
        </p:nvCxnSpPr>
        <p:spPr>
          <a:xfrm>
            <a:off x="573852" y="4545201"/>
            <a:ext cx="167586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631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E371DCF-14A0-434F-943A-0FA8A1F59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550" y="-152542"/>
            <a:ext cx="10706282" cy="5296041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18DBCE7-9B87-8345-93F4-F53B0EEE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6">
            <a:extLst>
              <a:ext uri="{FF2B5EF4-FFF2-40B4-BE49-F238E27FC236}">
                <a16:creationId xmlns:a16="http://schemas.microsoft.com/office/drawing/2014/main" id="{E561B529-7AFD-2047-A25D-834C32AD373A}"/>
              </a:ext>
            </a:extLst>
          </p:cNvPr>
          <p:cNvSpPr/>
          <p:nvPr/>
        </p:nvSpPr>
        <p:spPr>
          <a:xfrm>
            <a:off x="-69850" y="-124900"/>
            <a:ext cx="9283700" cy="1362176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EB8E39E7-7F4A-D248-BD40-EA17B492CB1E}"/>
              </a:ext>
            </a:extLst>
          </p:cNvPr>
          <p:cNvSpPr txBox="1">
            <a:spLocks/>
          </p:cNvSpPr>
          <p:nvPr/>
        </p:nvSpPr>
        <p:spPr>
          <a:xfrm>
            <a:off x="573853" y="212564"/>
            <a:ext cx="7968163" cy="3552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00" kern="1200" cap="all" baseline="0">
                <a:solidFill>
                  <a:schemeClr val="tx1"/>
                </a:solidFill>
                <a:latin typeface="+mj-lt"/>
                <a:ea typeface="+mj-ea"/>
                <a:cs typeface="Arial Black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 err="1">
                <a:solidFill>
                  <a:schemeClr val="bg1"/>
                </a:solidFill>
              </a:rPr>
              <a:t>polyalphabetic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encryption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key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Sottotitolo 2">
            <a:extLst>
              <a:ext uri="{FF2B5EF4-FFF2-40B4-BE49-F238E27FC236}">
                <a16:creationId xmlns:a16="http://schemas.microsoft.com/office/drawing/2014/main" id="{402F16F7-411C-8049-938C-20ABA5064FF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50257" y="634307"/>
            <a:ext cx="8554832" cy="438427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...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thought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wouldn‘t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technical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E7B1AD22-8715-114C-BEB6-D277B13EBD45}"/>
              </a:ext>
            </a:extLst>
          </p:cNvPr>
          <p:cNvSpPr/>
          <p:nvPr/>
        </p:nvSpPr>
        <p:spPr>
          <a:xfrm>
            <a:off x="-88900" y="4037320"/>
            <a:ext cx="9302750" cy="1106323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Keyword: Courage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488FE0-EB4B-914F-A8A1-191CE48C0449}"/>
              </a:ext>
            </a:extLst>
          </p:cNvPr>
          <p:cNvSpPr txBox="1"/>
          <p:nvPr/>
        </p:nvSpPr>
        <p:spPr>
          <a:xfrm>
            <a:off x="335904" y="2177143"/>
            <a:ext cx="847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i="1" dirty="0"/>
              <a:t>„</a:t>
            </a:r>
            <a:r>
              <a:rPr lang="de-DE" sz="2800" b="1" i="1" dirty="0" err="1"/>
              <a:t>Farewell</a:t>
            </a:r>
            <a:r>
              <a:rPr lang="de-DE" sz="2800" b="1" i="1" dirty="0"/>
              <a:t>, </a:t>
            </a:r>
            <a:r>
              <a:rPr lang="de-DE" sz="2800" b="1" i="1" dirty="0" err="1"/>
              <a:t>the</a:t>
            </a:r>
            <a:r>
              <a:rPr lang="de-DE" sz="2800" b="1" i="1" dirty="0"/>
              <a:t> </a:t>
            </a:r>
            <a:r>
              <a:rPr lang="de-DE" sz="2800" b="1" i="1" dirty="0" err="1"/>
              <a:t>most</a:t>
            </a:r>
            <a:r>
              <a:rPr lang="de-DE" sz="2800" b="1" i="1" dirty="0"/>
              <a:t> </a:t>
            </a:r>
            <a:r>
              <a:rPr lang="de-DE" sz="2800" b="1" i="1" dirty="0" err="1"/>
              <a:t>loved</a:t>
            </a:r>
            <a:r>
              <a:rPr lang="de-DE" sz="2800" b="1" i="1" dirty="0"/>
              <a:t> </a:t>
            </a:r>
            <a:r>
              <a:rPr lang="de-DE" sz="2800" b="1" i="1" dirty="0" err="1"/>
              <a:t>and</a:t>
            </a:r>
            <a:r>
              <a:rPr lang="de-DE" sz="2800" b="1" i="1" dirty="0"/>
              <a:t> </a:t>
            </a:r>
            <a:r>
              <a:rPr lang="de-DE" sz="2800" b="1" i="1" dirty="0" err="1"/>
              <a:t>the</a:t>
            </a:r>
            <a:r>
              <a:rPr lang="de-DE" sz="2800" b="1" i="1" dirty="0"/>
              <a:t> </a:t>
            </a:r>
            <a:r>
              <a:rPr lang="de-DE" sz="2800" b="1" i="1" dirty="0" err="1"/>
              <a:t>most</a:t>
            </a:r>
            <a:r>
              <a:rPr lang="de-DE" sz="2800" b="1" i="1" dirty="0"/>
              <a:t> </a:t>
            </a:r>
            <a:r>
              <a:rPr lang="de-DE" sz="2800" b="1" i="1" dirty="0" err="1"/>
              <a:t>loving</a:t>
            </a:r>
            <a:r>
              <a:rPr lang="de-DE" sz="2800" b="1" i="1" dirty="0"/>
              <a:t> </a:t>
            </a:r>
            <a:r>
              <a:rPr lang="de-DE" sz="2800" b="1" i="1" dirty="0" err="1"/>
              <a:t>of</a:t>
            </a:r>
            <a:br>
              <a:rPr lang="de-DE" sz="2800" b="1" i="1" dirty="0"/>
            </a:br>
            <a:r>
              <a:rPr lang="de-DE" sz="2800" b="1" i="1" dirty="0" err="1"/>
              <a:t>men</a:t>
            </a:r>
            <a:r>
              <a:rPr lang="de-DE" sz="2800" b="1" i="1" dirty="0"/>
              <a:t>. I </a:t>
            </a:r>
            <a:r>
              <a:rPr lang="de-DE" sz="2800" b="1" i="1" dirty="0" err="1"/>
              <a:t>kiss</a:t>
            </a:r>
            <a:r>
              <a:rPr lang="de-DE" sz="2800" b="1" i="1" dirty="0"/>
              <a:t> </a:t>
            </a:r>
            <a:r>
              <a:rPr lang="de-DE" sz="2800" b="1" i="1" dirty="0" err="1"/>
              <a:t>you</a:t>
            </a:r>
            <a:r>
              <a:rPr lang="de-DE" sz="2800" b="1" i="1" dirty="0"/>
              <a:t> </a:t>
            </a:r>
            <a:r>
              <a:rPr lang="de-DE" sz="2800" b="1" i="1" dirty="0" err="1"/>
              <a:t>with</a:t>
            </a:r>
            <a:r>
              <a:rPr lang="de-DE" sz="2800" b="1" i="1" dirty="0"/>
              <a:t> all </a:t>
            </a:r>
            <a:r>
              <a:rPr lang="de-DE" sz="2800" b="1" i="1" dirty="0" err="1"/>
              <a:t>my</a:t>
            </a:r>
            <a:r>
              <a:rPr lang="de-DE" sz="2800" b="1" i="1" dirty="0"/>
              <a:t> </a:t>
            </a:r>
            <a:r>
              <a:rPr lang="de-DE" sz="2800" b="1" i="1" dirty="0" err="1"/>
              <a:t>heart</a:t>
            </a:r>
            <a:r>
              <a:rPr lang="de-DE" sz="2800" b="1" i="1" dirty="0"/>
              <a:t>.“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086CA3F-8742-294D-84E7-4B37976E22F4}"/>
              </a:ext>
            </a:extLst>
          </p:cNvPr>
          <p:cNvSpPr/>
          <p:nvPr/>
        </p:nvSpPr>
        <p:spPr>
          <a:xfrm>
            <a:off x="7576512" y="3849747"/>
            <a:ext cx="1567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>
                <a:solidFill>
                  <a:schemeClr val="bg1"/>
                </a:solidFill>
              </a:rPr>
              <a:t>💌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C817981-DC64-274E-823B-DF33B0CD960B}"/>
              </a:ext>
            </a:extLst>
          </p:cNvPr>
          <p:cNvSpPr/>
          <p:nvPr/>
        </p:nvSpPr>
        <p:spPr>
          <a:xfrm>
            <a:off x="8530278" y="40764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⚜️</a:t>
            </a:r>
          </a:p>
        </p:txBody>
      </p:sp>
    </p:spTree>
    <p:extLst>
      <p:ext uri="{BB962C8B-B14F-4D97-AF65-F5344CB8AC3E}">
        <p14:creationId xmlns:p14="http://schemas.microsoft.com/office/powerpoint/2010/main" val="1964742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EB8E39E7-7F4A-D248-BD40-EA17B492CB1E}"/>
              </a:ext>
            </a:extLst>
          </p:cNvPr>
          <p:cNvSpPr txBox="1">
            <a:spLocks/>
          </p:cNvSpPr>
          <p:nvPr/>
        </p:nvSpPr>
        <p:spPr>
          <a:xfrm>
            <a:off x="573853" y="546897"/>
            <a:ext cx="7968163" cy="3552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00" kern="1200" cap="all" baseline="0">
                <a:solidFill>
                  <a:schemeClr val="tx1"/>
                </a:solidFill>
                <a:latin typeface="+mj-lt"/>
                <a:ea typeface="+mj-ea"/>
                <a:cs typeface="Arial Black"/>
              </a:defRPr>
            </a:lvl1pPr>
          </a:lstStyle>
          <a:p>
            <a:r>
              <a:rPr lang="it-IT" dirty="0" err="1">
                <a:solidFill>
                  <a:schemeClr val="bg1"/>
                </a:solidFill>
              </a:rPr>
              <a:t>Emojis</a:t>
            </a:r>
            <a:r>
              <a:rPr lang="it-IT" dirty="0">
                <a:solidFill>
                  <a:schemeClr val="bg1"/>
                </a:solidFill>
              </a:rPr>
              <a:t>: the </a:t>
            </a:r>
            <a:r>
              <a:rPr lang="it-IT" dirty="0" err="1">
                <a:solidFill>
                  <a:schemeClr val="bg1"/>
                </a:solidFill>
              </a:rPr>
              <a:t>language</a:t>
            </a:r>
            <a:r>
              <a:rPr lang="it-IT" dirty="0">
                <a:solidFill>
                  <a:schemeClr val="bg1"/>
                </a:solidFill>
              </a:rPr>
              <a:t> of… </a:t>
            </a: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E7B1AD22-8715-114C-BEB6-D277B13EBD45}"/>
              </a:ext>
            </a:extLst>
          </p:cNvPr>
          <p:cNvSpPr/>
          <p:nvPr/>
        </p:nvSpPr>
        <p:spPr>
          <a:xfrm>
            <a:off x="-88900" y="4037320"/>
            <a:ext cx="9302750" cy="110632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E099EDA-9115-9845-9138-9B8E1BF92EBB}"/>
              </a:ext>
            </a:extLst>
          </p:cNvPr>
          <p:cNvSpPr/>
          <p:nvPr/>
        </p:nvSpPr>
        <p:spPr>
          <a:xfrm>
            <a:off x="8362462" y="4394913"/>
            <a:ext cx="595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📱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CDE8F5-407F-4B47-9C95-9B54C526FD95}"/>
              </a:ext>
            </a:extLst>
          </p:cNvPr>
          <p:cNvSpPr/>
          <p:nvPr/>
        </p:nvSpPr>
        <p:spPr>
          <a:xfrm>
            <a:off x="1328475" y="1407719"/>
            <a:ext cx="630129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dirty="0"/>
              <a:t>💄 💋 👄  👅 🍓 🍒 🍑 🍆  🛌  🎉  🏓  ⛳️  🏹 💓  🥅  💗  💖 💘 💝 🌶 🍭 🍬  🥂  🔗 🖇 🍌  🎥  💣  🍾  🔞 🛁 </a:t>
            </a:r>
          </a:p>
          <a:p>
            <a:pPr algn="ctr"/>
            <a:endParaRPr lang="de-DE" sz="5000" dirty="0"/>
          </a:p>
          <a:p>
            <a:pPr algn="ctr"/>
            <a:endParaRPr lang="de-DE" dirty="0"/>
          </a:p>
          <a:p>
            <a:pPr algn="ctr"/>
            <a:r>
              <a:rPr lang="de-DE" dirty="0"/>
              <a:t>      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829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18DBCE7-9B87-8345-93F4-F53B0EEE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6">
            <a:extLst>
              <a:ext uri="{FF2B5EF4-FFF2-40B4-BE49-F238E27FC236}">
                <a16:creationId xmlns:a16="http://schemas.microsoft.com/office/drawing/2014/main" id="{E561B529-7AFD-2047-A25D-834C32AD373A}"/>
              </a:ext>
            </a:extLst>
          </p:cNvPr>
          <p:cNvSpPr/>
          <p:nvPr/>
        </p:nvSpPr>
        <p:spPr>
          <a:xfrm>
            <a:off x="-69850" y="-124900"/>
            <a:ext cx="9283700" cy="13621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E7B1AD22-8715-114C-BEB6-D277B13EBD45}"/>
              </a:ext>
            </a:extLst>
          </p:cNvPr>
          <p:cNvSpPr/>
          <p:nvPr/>
        </p:nvSpPr>
        <p:spPr>
          <a:xfrm>
            <a:off x="-88900" y="4037320"/>
            <a:ext cx="9302750" cy="110632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20FEBC-EFA9-9449-9195-EC0F8ABDB42E}"/>
              </a:ext>
            </a:extLst>
          </p:cNvPr>
          <p:cNvSpPr/>
          <p:nvPr/>
        </p:nvSpPr>
        <p:spPr>
          <a:xfrm>
            <a:off x="8217425" y="4224064"/>
            <a:ext cx="649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🙈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1D4FCE6-1BA3-A041-B282-A3AF07E694EC}"/>
              </a:ext>
            </a:extLst>
          </p:cNvPr>
          <p:cNvSpPr/>
          <p:nvPr/>
        </p:nvSpPr>
        <p:spPr>
          <a:xfrm>
            <a:off x="3443290" y="1542587"/>
            <a:ext cx="30621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0" dirty="0"/>
              <a:t>🛏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7339416-8926-D045-89E2-2BAB3601A035}"/>
              </a:ext>
            </a:extLst>
          </p:cNvPr>
          <p:cNvSpPr/>
          <p:nvPr/>
        </p:nvSpPr>
        <p:spPr>
          <a:xfrm>
            <a:off x="3970367" y="1601466"/>
            <a:ext cx="10040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000" dirty="0"/>
              <a:t> 💞 </a:t>
            </a:r>
          </a:p>
        </p:txBody>
      </p:sp>
    </p:spTree>
    <p:extLst>
      <p:ext uri="{BB962C8B-B14F-4D97-AF65-F5344CB8AC3E}">
        <p14:creationId xmlns:p14="http://schemas.microsoft.com/office/powerpoint/2010/main" val="221814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18DBCE7-9B87-8345-93F4-F53B0EEE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6">
            <a:extLst>
              <a:ext uri="{FF2B5EF4-FFF2-40B4-BE49-F238E27FC236}">
                <a16:creationId xmlns:a16="http://schemas.microsoft.com/office/drawing/2014/main" id="{E561B529-7AFD-2047-A25D-834C32AD373A}"/>
              </a:ext>
            </a:extLst>
          </p:cNvPr>
          <p:cNvSpPr/>
          <p:nvPr/>
        </p:nvSpPr>
        <p:spPr>
          <a:xfrm>
            <a:off x="-69850" y="-124900"/>
            <a:ext cx="9283700" cy="13621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E7B1AD22-8715-114C-BEB6-D277B13EBD45}"/>
              </a:ext>
            </a:extLst>
          </p:cNvPr>
          <p:cNvSpPr/>
          <p:nvPr/>
        </p:nvSpPr>
        <p:spPr>
          <a:xfrm>
            <a:off x="-88900" y="4037320"/>
            <a:ext cx="9302750" cy="110632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9" name="Bild 3" descr="harvey-ball_2.jpg">
            <a:extLst>
              <a:ext uri="{FF2B5EF4-FFF2-40B4-BE49-F238E27FC236}">
                <a16:creationId xmlns:a16="http://schemas.microsoft.com/office/drawing/2014/main" id="{60E36D9C-AE30-8E45-99C1-41EFF443E4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"/>
          <a:stretch/>
        </p:blipFill>
        <p:spPr>
          <a:xfrm>
            <a:off x="-68883" y="1038397"/>
            <a:ext cx="9266900" cy="4132604"/>
          </a:xfrm>
          <a:prstGeom prst="rect">
            <a:avLst/>
          </a:prstGeom>
        </p:spPr>
      </p:pic>
      <p:sp>
        <p:nvSpPr>
          <p:cNvPr id="10" name="Rechteck 6">
            <a:extLst>
              <a:ext uri="{FF2B5EF4-FFF2-40B4-BE49-F238E27FC236}">
                <a16:creationId xmlns:a16="http://schemas.microsoft.com/office/drawing/2014/main" id="{851AFB38-1C45-1C4B-BC84-37E3B9BF82C3}"/>
              </a:ext>
            </a:extLst>
          </p:cNvPr>
          <p:cNvSpPr/>
          <p:nvPr/>
        </p:nvSpPr>
        <p:spPr>
          <a:xfrm>
            <a:off x="-69850" y="-152541"/>
            <a:ext cx="9264650" cy="13351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0728A0E5-ABBD-934A-A3B4-15EB1FED1E14}"/>
              </a:ext>
            </a:extLst>
          </p:cNvPr>
          <p:cNvSpPr txBox="1">
            <a:spLocks/>
          </p:cNvSpPr>
          <p:nvPr/>
        </p:nvSpPr>
        <p:spPr>
          <a:xfrm>
            <a:off x="504003" y="192019"/>
            <a:ext cx="7968163" cy="3552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00" kern="1200" cap="all" baseline="0">
                <a:solidFill>
                  <a:schemeClr val="tx1"/>
                </a:solidFill>
                <a:latin typeface="+mj-lt"/>
                <a:ea typeface="+mj-ea"/>
                <a:cs typeface="Arial Black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1 Smiley = 1ct.</a:t>
            </a:r>
          </a:p>
        </p:txBody>
      </p:sp>
      <p:sp>
        <p:nvSpPr>
          <p:cNvPr id="17" name="Rechteck 6">
            <a:extLst>
              <a:ext uri="{FF2B5EF4-FFF2-40B4-BE49-F238E27FC236}">
                <a16:creationId xmlns:a16="http://schemas.microsoft.com/office/drawing/2014/main" id="{97657EE9-E205-AE4A-B254-3FA91F51CBB9}"/>
              </a:ext>
            </a:extLst>
          </p:cNvPr>
          <p:cNvSpPr/>
          <p:nvPr/>
        </p:nvSpPr>
        <p:spPr>
          <a:xfrm>
            <a:off x="-88900" y="4146072"/>
            <a:ext cx="9283700" cy="10152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Untertitel 5">
            <a:extLst>
              <a:ext uri="{FF2B5EF4-FFF2-40B4-BE49-F238E27FC236}">
                <a16:creationId xmlns:a16="http://schemas.microsoft.com/office/drawing/2014/main" id="{7C71D24C-B1F1-384B-88FE-BE44724697A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04003" y="565116"/>
            <a:ext cx="7968163" cy="438427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Paypal.me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harvey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A9CBC5E-E8C9-2F4C-B16E-6925BE10AA03}"/>
              </a:ext>
            </a:extLst>
          </p:cNvPr>
          <p:cNvSpPr/>
          <p:nvPr/>
        </p:nvSpPr>
        <p:spPr>
          <a:xfrm>
            <a:off x="8310832" y="4363790"/>
            <a:ext cx="716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🤑</a:t>
            </a:r>
          </a:p>
        </p:txBody>
      </p:sp>
      <p:pic>
        <p:nvPicPr>
          <p:cNvPr id="20" name="Bild 21" descr="Paypal-Logo.png">
            <a:extLst>
              <a:ext uri="{FF2B5EF4-FFF2-40B4-BE49-F238E27FC236}">
                <a16:creationId xmlns:a16="http://schemas.microsoft.com/office/drawing/2014/main" id="{87B40AC3-CAD1-7A45-9C78-8E4C4BD14D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32" y="4300867"/>
            <a:ext cx="2384339" cy="7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5" descr="IMG_4038.JPG">
            <a:extLst>
              <a:ext uri="{FF2B5EF4-FFF2-40B4-BE49-F238E27FC236}">
                <a16:creationId xmlns:a16="http://schemas.microsoft.com/office/drawing/2014/main" id="{2458D1D4-68A6-5F4B-B97E-E16F18B948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900" y="-152400"/>
            <a:ext cx="9283700" cy="5422669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-88900" y="-152400"/>
            <a:ext cx="9283700" cy="14015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-88900" y="4012633"/>
            <a:ext cx="9283700" cy="1249136"/>
          </a:xfrm>
          <a:prstGeom prst="rect">
            <a:avLst/>
          </a:prstGeom>
          <a:solidFill>
            <a:srgbClr val="000000">
              <a:alpha val="3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ANCIENT EMOJI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  <a:latin typeface="Proxima Nova Light"/>
                <a:cs typeface="Proxima Nova Light"/>
              </a:rPr>
              <a:t>THE TRANSFORMATION </a:t>
            </a:r>
            <a:r>
              <a:rPr lang="de-DE" dirty="0" err="1">
                <a:solidFill>
                  <a:srgbClr val="FFFFFF"/>
                </a:solidFill>
                <a:latin typeface="Proxima Nova Light"/>
                <a:cs typeface="Proxima Nova Light"/>
              </a:rPr>
              <a:t>of</a:t>
            </a:r>
            <a:r>
              <a:rPr lang="de-DE" dirty="0">
                <a:solidFill>
                  <a:srgbClr val="FFFFFF"/>
                </a:solidFill>
                <a:latin typeface="Proxima Nova Light"/>
                <a:cs typeface="Proxima Nova Light"/>
              </a:rPr>
              <a:t> an </a:t>
            </a:r>
            <a:r>
              <a:rPr lang="de-DE" dirty="0" err="1">
                <a:solidFill>
                  <a:srgbClr val="FFFFFF"/>
                </a:solidFill>
                <a:latin typeface="Proxima Nova Light"/>
                <a:cs typeface="Proxima Nova Light"/>
              </a:rPr>
              <a:t>icon</a:t>
            </a:r>
            <a:r>
              <a:rPr lang="de-DE" dirty="0">
                <a:solidFill>
                  <a:srgbClr val="FFFFFF"/>
                </a:solidFill>
                <a:latin typeface="Proxima Nova Light"/>
                <a:cs typeface="Proxima Nova Light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Proxima Nova Light"/>
                <a:cs typeface="Proxima Nova Light"/>
              </a:rPr>
              <a:t>to</a:t>
            </a:r>
            <a:r>
              <a:rPr lang="de-DE" dirty="0">
                <a:solidFill>
                  <a:srgbClr val="FFFFFF"/>
                </a:solidFill>
                <a:latin typeface="Proxima Nova Light"/>
                <a:cs typeface="Proxima Nova Light"/>
              </a:rPr>
              <a:t> a </a:t>
            </a:r>
            <a:r>
              <a:rPr lang="de-DE" dirty="0" err="1">
                <a:solidFill>
                  <a:srgbClr val="FFFFFF"/>
                </a:solidFill>
                <a:latin typeface="Proxima Nova Light"/>
                <a:cs typeface="Proxima Nova Light"/>
              </a:rPr>
              <a:t>phoneme</a:t>
            </a:r>
            <a:r>
              <a:rPr lang="de-DE" dirty="0">
                <a:solidFill>
                  <a:srgbClr val="FFFFFF"/>
                </a:solidFill>
                <a:latin typeface="Proxima Nova Light"/>
                <a:cs typeface="Proxima Nova Light"/>
              </a:rPr>
              <a:t>... ...</a:t>
            </a:r>
            <a:r>
              <a:rPr lang="de-DE" dirty="0" err="1">
                <a:solidFill>
                  <a:srgbClr val="FFFFFF"/>
                </a:solidFill>
                <a:latin typeface="Proxima Nova Light"/>
                <a:cs typeface="Proxima Nova Light"/>
              </a:rPr>
              <a:t>and</a:t>
            </a:r>
            <a:r>
              <a:rPr lang="de-DE" dirty="0">
                <a:solidFill>
                  <a:srgbClr val="FFFFFF"/>
                </a:solidFill>
                <a:latin typeface="Proxima Nova Light"/>
                <a:cs typeface="Proxima Nova Light"/>
              </a:rPr>
              <a:t> back </a:t>
            </a:r>
            <a:r>
              <a:rPr lang="de-DE" dirty="0" err="1">
                <a:solidFill>
                  <a:srgbClr val="FFFFFF"/>
                </a:solidFill>
                <a:latin typeface="Proxima Nova Light"/>
                <a:cs typeface="Proxima Nova Light"/>
              </a:rPr>
              <a:t>again</a:t>
            </a:r>
            <a:endParaRPr lang="de-DE" dirty="0">
              <a:solidFill>
                <a:srgbClr val="FFFFFF"/>
              </a:solidFill>
              <a:latin typeface="Proxima Nova Light"/>
              <a:cs typeface="Proxima Nova Light"/>
            </a:endParaRPr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3877130-3586-2644-9F19-D68496C997DA}"/>
              </a:ext>
            </a:extLst>
          </p:cNvPr>
          <p:cNvSpPr/>
          <p:nvPr/>
        </p:nvSpPr>
        <p:spPr>
          <a:xfrm>
            <a:off x="8359740" y="4213566"/>
            <a:ext cx="6863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🤔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70CDAC3-A8DD-F446-ADEA-EAB2416859F6}"/>
              </a:ext>
            </a:extLst>
          </p:cNvPr>
          <p:cNvSpPr/>
          <p:nvPr/>
        </p:nvSpPr>
        <p:spPr>
          <a:xfrm>
            <a:off x="-50800" y="1410471"/>
            <a:ext cx="91947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0" dirty="0">
                <a:latin typeface="Avenir Light"/>
                <a:cs typeface="Avenir Light"/>
              </a:rPr>
              <a:t>Aa</a:t>
            </a:r>
            <a:endParaRPr lang="de-DE" sz="16000" dirty="0"/>
          </a:p>
        </p:txBody>
      </p:sp>
    </p:spTree>
    <p:extLst>
      <p:ext uri="{BB962C8B-B14F-4D97-AF65-F5344CB8AC3E}">
        <p14:creationId xmlns:p14="http://schemas.microsoft.com/office/powerpoint/2010/main" val="1223424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06D265F-90FD-3340-91B8-C5BB388C7982}"/>
              </a:ext>
            </a:extLst>
          </p:cNvPr>
          <p:cNvSpPr txBox="1">
            <a:spLocks/>
          </p:cNvSpPr>
          <p:nvPr/>
        </p:nvSpPr>
        <p:spPr>
          <a:xfrm>
            <a:off x="706808" y="870969"/>
            <a:ext cx="7582223" cy="2175229"/>
          </a:xfrm>
          <a:prstGeom prst="rect">
            <a:avLst/>
          </a:prstGeom>
        </p:spPr>
        <p:txBody>
          <a:bodyPr vert="horz" lIns="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it-IT" dirty="0" err="1"/>
              <a:t>Dankeschön</a:t>
            </a:r>
            <a:r>
              <a:rPr lang="it-IT" dirty="0"/>
              <a:t>!!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DC81F8-1AB8-1B4A-8CB3-494333627171}"/>
              </a:ext>
            </a:extLst>
          </p:cNvPr>
          <p:cNvSpPr/>
          <p:nvPr/>
        </p:nvSpPr>
        <p:spPr>
          <a:xfrm>
            <a:off x="7087114" y="2220172"/>
            <a:ext cx="834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000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366338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3" descr="tmp337303300560912386.jpg">
            <a:extLst>
              <a:ext uri="{FF2B5EF4-FFF2-40B4-BE49-F238E27FC236}">
                <a16:creationId xmlns:a16="http://schemas.microsoft.com/office/drawing/2014/main" id="{CFAE7F1F-33D2-194B-BE4F-3BF5965AFD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2401"/>
            <a:ext cx="9144000" cy="5414169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-88900" y="-152400"/>
            <a:ext cx="9283700" cy="14015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-88900" y="4012633"/>
            <a:ext cx="9283700" cy="1249136"/>
          </a:xfrm>
          <a:prstGeom prst="rect">
            <a:avLst/>
          </a:prstGeom>
          <a:solidFill>
            <a:srgbClr val="000000">
              <a:alpha val="3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kidding</a:t>
            </a:r>
            <a:r>
              <a:rPr lang="it-IT" dirty="0"/>
              <a:t>!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  <a:latin typeface="Proxima Nova Light"/>
                <a:cs typeface="Proxima Nova Light"/>
              </a:rPr>
              <a:t>THE TRANSFORMATION </a:t>
            </a:r>
            <a:r>
              <a:rPr lang="de-DE" dirty="0" err="1">
                <a:solidFill>
                  <a:srgbClr val="FFFFFF"/>
                </a:solidFill>
                <a:latin typeface="Proxima Nova Light"/>
                <a:cs typeface="Proxima Nova Light"/>
              </a:rPr>
              <a:t>of</a:t>
            </a:r>
            <a:r>
              <a:rPr lang="de-DE" dirty="0">
                <a:solidFill>
                  <a:srgbClr val="FFFFFF"/>
                </a:solidFill>
                <a:latin typeface="Proxima Nova Light"/>
                <a:cs typeface="Proxima Nova Light"/>
              </a:rPr>
              <a:t> an </a:t>
            </a:r>
            <a:r>
              <a:rPr lang="de-DE" dirty="0" err="1">
                <a:solidFill>
                  <a:srgbClr val="FFFFFF"/>
                </a:solidFill>
                <a:latin typeface="Proxima Nova Light"/>
                <a:cs typeface="Proxima Nova Light"/>
              </a:rPr>
              <a:t>icon</a:t>
            </a:r>
            <a:r>
              <a:rPr lang="de-DE" dirty="0">
                <a:solidFill>
                  <a:srgbClr val="FFFFFF"/>
                </a:solidFill>
                <a:latin typeface="Proxima Nova Light"/>
                <a:cs typeface="Proxima Nova Light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Proxima Nova Light"/>
                <a:cs typeface="Proxima Nova Light"/>
              </a:rPr>
              <a:t>to</a:t>
            </a:r>
            <a:r>
              <a:rPr lang="de-DE" dirty="0">
                <a:solidFill>
                  <a:srgbClr val="FFFFFF"/>
                </a:solidFill>
                <a:latin typeface="Proxima Nova Light"/>
                <a:cs typeface="Proxima Nova Light"/>
              </a:rPr>
              <a:t> a </a:t>
            </a:r>
            <a:r>
              <a:rPr lang="de-DE" dirty="0" err="1">
                <a:solidFill>
                  <a:srgbClr val="FFFFFF"/>
                </a:solidFill>
                <a:latin typeface="Proxima Nova Light"/>
                <a:cs typeface="Proxima Nova Light"/>
              </a:rPr>
              <a:t>phoneme</a:t>
            </a:r>
            <a:endParaRPr lang="de-DE" dirty="0">
              <a:solidFill>
                <a:srgbClr val="FFFFFF"/>
              </a:solidFill>
              <a:latin typeface="Proxima Nova Light"/>
              <a:cs typeface="Proxima Nova Light"/>
            </a:endParaRPr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998194B5-7249-9945-8493-503220C40A35}"/>
              </a:ext>
            </a:extLst>
          </p:cNvPr>
          <p:cNvSpPr/>
          <p:nvPr/>
        </p:nvSpPr>
        <p:spPr>
          <a:xfrm>
            <a:off x="8320749" y="4208748"/>
            <a:ext cx="649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🐮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1756EF-52E5-D64F-9BD6-327CD7696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047" y="1215615"/>
            <a:ext cx="2927906" cy="29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3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Nerdy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stuff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89ADD1F-D9A6-0A4D-942A-8FF95ADEF97F}"/>
              </a:ext>
            </a:extLst>
          </p:cNvPr>
          <p:cNvSpPr/>
          <p:nvPr/>
        </p:nvSpPr>
        <p:spPr>
          <a:xfrm>
            <a:off x="8225236" y="443561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  <p:pic>
        <p:nvPicPr>
          <p:cNvPr id="15" name="Bild 4" descr="Taurus-the-Bull-in-Egyptian-hieroglyph-leads-to-the-first-letter-in-the-alphabet-I-Writer-Mariecor-I-WriterMariecor.com-1.jpg">
            <a:extLst>
              <a:ext uri="{FF2B5EF4-FFF2-40B4-BE49-F238E27FC236}">
                <a16:creationId xmlns:a16="http://schemas.microsoft.com/office/drawing/2014/main" id="{48B33777-485E-3B45-9EEC-0062D34A29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0026" y="1004718"/>
            <a:ext cx="4767780" cy="397156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62EB30D-2D73-F44D-8486-12D5EB3BC20A}"/>
              </a:ext>
            </a:extLst>
          </p:cNvPr>
          <p:cNvSpPr/>
          <p:nvPr/>
        </p:nvSpPr>
        <p:spPr>
          <a:xfrm>
            <a:off x="1629104" y="2211276"/>
            <a:ext cx="1208689" cy="2292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73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2990E-8D47-B544-B542-A1A46EB17852}"/>
              </a:ext>
            </a:extLst>
          </p:cNvPr>
          <p:cNvSpPr/>
          <p:nvPr/>
        </p:nvSpPr>
        <p:spPr>
          <a:xfrm>
            <a:off x="-88900" y="-152399"/>
            <a:ext cx="9283700" cy="5295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Oxen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bg1"/>
                </a:solidFill>
              </a:rPr>
              <a:t>everywhere</a:t>
            </a:r>
            <a:r>
              <a:rPr lang="it-IT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8" name="Rechteck 4">
            <a:extLst>
              <a:ext uri="{FF2B5EF4-FFF2-40B4-BE49-F238E27FC236}">
                <a16:creationId xmlns:a16="http://schemas.microsoft.com/office/drawing/2014/main" id="{F9A5B4AA-F815-7345-8B45-7951CC52D26A}"/>
              </a:ext>
            </a:extLst>
          </p:cNvPr>
          <p:cNvSpPr/>
          <p:nvPr/>
        </p:nvSpPr>
        <p:spPr>
          <a:xfrm rot="5400000">
            <a:off x="4384498" y="-3303362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9" name="Tabelle 5">
            <a:extLst>
              <a:ext uri="{FF2B5EF4-FFF2-40B4-BE49-F238E27FC236}">
                <a16:creationId xmlns:a16="http://schemas.microsoft.com/office/drawing/2014/main" id="{30810627-8DCB-0046-B19B-E278DD29F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28772"/>
              </p:ext>
            </p:extLst>
          </p:nvPr>
        </p:nvGraphicFramePr>
        <p:xfrm>
          <a:off x="603249" y="1081135"/>
          <a:ext cx="7937501" cy="4071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7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360"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emoji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language</a:t>
                      </a:r>
                      <a:r>
                        <a:rPr lang="de-DE" sz="18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 / </a:t>
                      </a:r>
                      <a:r>
                        <a:rPr lang="de-DE" sz="1800" b="0" i="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meaning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region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844">
                <a:tc>
                  <a:txBody>
                    <a:bodyPr/>
                    <a:lstStyle/>
                    <a:p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Elif? =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Ox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Ancient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 Egypt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174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Alef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Phoenicia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174">
                <a:tc>
                  <a:txBody>
                    <a:bodyPr/>
                    <a:lstStyle/>
                    <a:p>
                      <a:r>
                        <a:rPr lang="he-IL" sz="5000" b="0" i="0" dirty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א</a:t>
                      </a:r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Aleph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 =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Ox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Semitic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languages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357">
                <a:tc>
                  <a:txBody>
                    <a:bodyPr/>
                    <a:lstStyle/>
                    <a:p>
                      <a:r>
                        <a:rPr lang="ar-sa" sz="4000" b="0" i="0" dirty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أ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Alyf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/ Elif =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Ox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(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horn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Arabic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and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Persian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languages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357">
                <a:tc>
                  <a:txBody>
                    <a:bodyPr/>
                    <a:lstStyle/>
                    <a:p>
                      <a:r>
                        <a:rPr lang="de-DE" sz="4000" b="0" i="0" dirty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 (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lpha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Roman,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Greek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Gerade Verbindung 31">
            <a:extLst>
              <a:ext uri="{FF2B5EF4-FFF2-40B4-BE49-F238E27FC236}">
                <a16:creationId xmlns:a16="http://schemas.microsoft.com/office/drawing/2014/main" id="{3CDEC673-C65F-974F-A959-ADAE0A3BF3EB}"/>
              </a:ext>
            </a:extLst>
          </p:cNvPr>
          <p:cNvCxnSpPr>
            <a:cxnSpLocks/>
          </p:cNvCxnSpPr>
          <p:nvPr/>
        </p:nvCxnSpPr>
        <p:spPr>
          <a:xfrm>
            <a:off x="-1" y="2163532"/>
            <a:ext cx="9144001" cy="0"/>
          </a:xfrm>
          <a:prstGeom prst="line">
            <a:avLst/>
          </a:prstGeom>
          <a:ln w="38100" cmpd="sng">
            <a:solidFill>
              <a:schemeClr val="tx1">
                <a:lumMod val="65000"/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33">
            <a:extLst>
              <a:ext uri="{FF2B5EF4-FFF2-40B4-BE49-F238E27FC236}">
                <a16:creationId xmlns:a16="http://schemas.microsoft.com/office/drawing/2014/main" id="{F3005D40-AD01-9A4F-9441-B7AD9BCF362C}"/>
              </a:ext>
            </a:extLst>
          </p:cNvPr>
          <p:cNvCxnSpPr>
            <a:cxnSpLocks/>
          </p:cNvCxnSpPr>
          <p:nvPr/>
        </p:nvCxnSpPr>
        <p:spPr>
          <a:xfrm>
            <a:off x="-1" y="2928026"/>
            <a:ext cx="9144001" cy="0"/>
          </a:xfrm>
          <a:prstGeom prst="line">
            <a:avLst/>
          </a:prstGeom>
          <a:ln w="38100" cmpd="sng">
            <a:solidFill>
              <a:schemeClr val="tx1">
                <a:lumMod val="65000"/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0" descr="2000px-EgyptianA-01_black.png">
            <a:extLst>
              <a:ext uri="{FF2B5EF4-FFF2-40B4-BE49-F238E27FC236}">
                <a16:creationId xmlns:a16="http://schemas.microsoft.com/office/drawing/2014/main" id="{63820315-D011-C342-9E6B-B75D8E9E3A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9" y="1545139"/>
            <a:ext cx="537539" cy="537539"/>
          </a:xfrm>
          <a:prstGeom prst="rect">
            <a:avLst/>
          </a:prstGeom>
        </p:spPr>
      </p:pic>
      <p:pic>
        <p:nvPicPr>
          <p:cNvPr id="16" name="Bild 3" descr="alef.png">
            <a:extLst>
              <a:ext uri="{FF2B5EF4-FFF2-40B4-BE49-F238E27FC236}">
                <a16:creationId xmlns:a16="http://schemas.microsoft.com/office/drawing/2014/main" id="{B9BB9BA4-7AF2-0245-A1CE-AF3C9F7617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49" y="2282423"/>
            <a:ext cx="518969" cy="518969"/>
          </a:xfrm>
          <a:prstGeom prst="rect">
            <a:avLst/>
          </a:prstGeom>
        </p:spPr>
      </p:pic>
      <p:cxnSp>
        <p:nvCxnSpPr>
          <p:cNvPr id="17" name="Gerade Verbindung 33">
            <a:extLst>
              <a:ext uri="{FF2B5EF4-FFF2-40B4-BE49-F238E27FC236}">
                <a16:creationId xmlns:a16="http://schemas.microsoft.com/office/drawing/2014/main" id="{A1F2CD58-26BA-DF44-8E47-25DE9CDCEFEC}"/>
              </a:ext>
            </a:extLst>
          </p:cNvPr>
          <p:cNvCxnSpPr>
            <a:cxnSpLocks/>
          </p:cNvCxnSpPr>
          <p:nvPr/>
        </p:nvCxnSpPr>
        <p:spPr>
          <a:xfrm>
            <a:off x="4979" y="4457014"/>
            <a:ext cx="9139021" cy="0"/>
          </a:xfrm>
          <a:prstGeom prst="line">
            <a:avLst/>
          </a:prstGeom>
          <a:ln w="38100" cmpd="sng">
            <a:solidFill>
              <a:schemeClr val="tx1">
                <a:lumMod val="65000"/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3">
            <a:extLst>
              <a:ext uri="{FF2B5EF4-FFF2-40B4-BE49-F238E27FC236}">
                <a16:creationId xmlns:a16="http://schemas.microsoft.com/office/drawing/2014/main" id="{CCA41CE5-2DE7-FE4E-9E14-15167B584EB3}"/>
              </a:ext>
            </a:extLst>
          </p:cNvPr>
          <p:cNvCxnSpPr/>
          <p:nvPr/>
        </p:nvCxnSpPr>
        <p:spPr>
          <a:xfrm>
            <a:off x="11969" y="3692520"/>
            <a:ext cx="9144001" cy="0"/>
          </a:xfrm>
          <a:prstGeom prst="line">
            <a:avLst/>
          </a:prstGeom>
          <a:ln w="38100" cmpd="sng">
            <a:solidFill>
              <a:schemeClr val="tx1">
                <a:lumMod val="65000"/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94953"/>
            <a:ext cx="217532" cy="21753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6341EE-5180-144A-A808-82B755521DF4}"/>
              </a:ext>
            </a:extLst>
          </p:cNvPr>
          <p:cNvSpPr/>
          <p:nvPr/>
        </p:nvSpPr>
        <p:spPr>
          <a:xfrm>
            <a:off x="8271925" y="4295833"/>
            <a:ext cx="7467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🗺</a:t>
            </a:r>
          </a:p>
        </p:txBody>
      </p:sp>
    </p:spTree>
    <p:extLst>
      <p:ext uri="{BB962C8B-B14F-4D97-AF65-F5344CB8AC3E}">
        <p14:creationId xmlns:p14="http://schemas.microsoft.com/office/powerpoint/2010/main" val="263124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83FD8CA6-D89E-7546-891E-9EE1F8015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889" y="1161255"/>
            <a:ext cx="7582223" cy="2175229"/>
          </a:xfrm>
        </p:spPr>
        <p:txBody>
          <a:bodyPr/>
          <a:lstStyle/>
          <a:p>
            <a:pPr algn="ctr"/>
            <a:r>
              <a:rPr lang="it-IT" dirty="0"/>
              <a:t>from 63 </a:t>
            </a:r>
            <a:r>
              <a:rPr lang="it-IT" sz="3000" dirty="0">
                <a:latin typeface="Arial"/>
                <a:cs typeface="Arial"/>
              </a:rPr>
              <a:t>(B.C.)</a:t>
            </a:r>
            <a:br>
              <a:rPr lang="it-IT" dirty="0"/>
            </a:br>
            <a:r>
              <a:rPr lang="it-IT" dirty="0" err="1"/>
              <a:t>until</a:t>
            </a:r>
            <a:r>
              <a:rPr lang="it-IT" dirty="0"/>
              <a:t> 1963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7C50FC3-6534-7541-A49B-EBC517AE90B9}"/>
              </a:ext>
            </a:extLst>
          </p:cNvPr>
          <p:cNvSpPr/>
          <p:nvPr/>
        </p:nvSpPr>
        <p:spPr>
          <a:xfrm>
            <a:off x="8363112" y="4053106"/>
            <a:ext cx="653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🏛</a:t>
            </a:r>
          </a:p>
        </p:txBody>
      </p:sp>
    </p:spTree>
    <p:extLst>
      <p:ext uri="{BB962C8B-B14F-4D97-AF65-F5344CB8AC3E}">
        <p14:creationId xmlns:p14="http://schemas.microsoft.com/office/powerpoint/2010/main" val="364346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6" descr="DSC00977-Copy.jpg">
            <a:extLst>
              <a:ext uri="{FF2B5EF4-FFF2-40B4-BE49-F238E27FC236}">
                <a16:creationId xmlns:a16="http://schemas.microsoft.com/office/drawing/2014/main" id="{5396A719-F3D7-AA42-87DD-FC2FCB7927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200" y="-292100"/>
            <a:ext cx="9398000" cy="70485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-88900" y="-152400"/>
            <a:ext cx="9283700" cy="14015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-88900" y="4012633"/>
            <a:ext cx="9283700" cy="1249136"/>
          </a:xfrm>
          <a:prstGeom prst="rect">
            <a:avLst/>
          </a:prstGeom>
          <a:solidFill>
            <a:srgbClr val="000000">
              <a:alpha val="3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emoji</a:t>
            </a:r>
            <a:endParaRPr lang="it-IT" dirty="0"/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BA753B3-A458-9948-A35D-733994F5A67C}"/>
              </a:ext>
            </a:extLst>
          </p:cNvPr>
          <p:cNvSpPr/>
          <p:nvPr/>
        </p:nvSpPr>
        <p:spPr>
          <a:xfrm>
            <a:off x="3576713" y="1706092"/>
            <a:ext cx="227056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0" dirty="0"/>
              <a:t>🙂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E6DA051-3A21-8249-9955-B20F661ADD2F}"/>
              </a:ext>
            </a:extLst>
          </p:cNvPr>
          <p:cNvSpPr/>
          <p:nvPr/>
        </p:nvSpPr>
        <p:spPr>
          <a:xfrm>
            <a:off x="8395066" y="4184266"/>
            <a:ext cx="718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😍</a:t>
            </a:r>
          </a:p>
        </p:txBody>
      </p:sp>
    </p:spTree>
    <p:extLst>
      <p:ext uri="{BB962C8B-B14F-4D97-AF65-F5344CB8AC3E}">
        <p14:creationId xmlns:p14="http://schemas.microsoft.com/office/powerpoint/2010/main" val="2357376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office2.jpg">
            <a:extLst>
              <a:ext uri="{FF2B5EF4-FFF2-40B4-BE49-F238E27FC236}">
                <a16:creationId xmlns:a16="http://schemas.microsoft.com/office/drawing/2014/main" id="{B85D9257-2296-9C41-9008-EAA6087A8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900" y="-497753"/>
            <a:ext cx="9283700" cy="6196017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-88900" y="-152400"/>
            <a:ext cx="9283700" cy="14015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-88900" y="3664513"/>
            <a:ext cx="9283700" cy="1481144"/>
          </a:xfrm>
          <a:prstGeom prst="rect">
            <a:avLst/>
          </a:prstGeom>
          <a:solidFill>
            <a:srgbClr val="000000">
              <a:alpha val="3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8" name="Titolo 1">
            <a:extLst>
              <a:ext uri="{FF2B5EF4-FFF2-40B4-BE49-F238E27FC236}">
                <a16:creationId xmlns:a16="http://schemas.microsoft.com/office/drawing/2014/main" id="{81D0C249-F601-4442-A8EE-F2CC45116FF7}"/>
              </a:ext>
            </a:extLst>
          </p:cNvPr>
          <p:cNvSpPr txBox="1">
            <a:spLocks/>
          </p:cNvSpPr>
          <p:nvPr/>
        </p:nvSpPr>
        <p:spPr>
          <a:xfrm>
            <a:off x="573853" y="544256"/>
            <a:ext cx="7968163" cy="3552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00" kern="1200" cap="all" baseline="0">
                <a:solidFill>
                  <a:schemeClr val="tx1"/>
                </a:solidFill>
                <a:latin typeface="+mj-lt"/>
                <a:ea typeface="+mj-ea"/>
                <a:cs typeface="Arial Black"/>
              </a:defRPr>
            </a:lvl1pPr>
          </a:lstStyle>
          <a:p>
            <a:r>
              <a:rPr lang="it-IT" dirty="0" err="1"/>
              <a:t>Vom</a:t>
            </a:r>
            <a:r>
              <a:rPr lang="it-IT" dirty="0"/>
              <a:t> smiley </a:t>
            </a:r>
            <a:r>
              <a:rPr lang="it-IT" dirty="0" err="1"/>
              <a:t>zuM</a:t>
            </a:r>
            <a:r>
              <a:rPr lang="it-IT" dirty="0"/>
              <a:t> </a:t>
            </a:r>
            <a:r>
              <a:rPr lang="it-IT" dirty="0" err="1"/>
              <a:t>emoji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9" name="Sottotitolo 2">
            <a:extLst>
              <a:ext uri="{FF2B5EF4-FFF2-40B4-BE49-F238E27FC236}">
                <a16:creationId xmlns:a16="http://schemas.microsoft.com/office/drawing/2014/main" id="{95F58116-988D-EA44-8738-D6BAD523691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50257" y="2028884"/>
            <a:ext cx="8554832" cy="438427"/>
          </a:xfrm>
        </p:spPr>
        <p:txBody>
          <a:bodyPr/>
          <a:lstStyle/>
          <a:p>
            <a:r>
              <a:rPr lang="de-DE" dirty="0"/>
              <a:t>State Mutual Life Assurance Company</a:t>
            </a:r>
          </a:p>
          <a:p>
            <a:r>
              <a:rPr lang="de-DE" dirty="0" err="1"/>
              <a:t>purchases</a:t>
            </a:r>
            <a:r>
              <a:rPr lang="de-DE" dirty="0"/>
              <a:t> </a:t>
            </a:r>
            <a:r>
              <a:rPr lang="de-DE" dirty="0" err="1"/>
              <a:t>Guarantee</a:t>
            </a:r>
            <a:r>
              <a:rPr lang="de-DE" dirty="0"/>
              <a:t> Mutual Company...</a:t>
            </a:r>
          </a:p>
        </p:txBody>
      </p:sp>
      <p:pic>
        <p:nvPicPr>
          <p:cNvPr id="20" name="Bild 5" descr="runningman.png">
            <a:extLst>
              <a:ext uri="{FF2B5EF4-FFF2-40B4-BE49-F238E27FC236}">
                <a16:creationId xmlns:a16="http://schemas.microsoft.com/office/drawing/2014/main" id="{E5A98559-BFB2-3E45-9693-FAA3529B9E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grpSp>
        <p:nvGrpSpPr>
          <p:cNvPr id="21" name="Gruppierung 3">
            <a:extLst>
              <a:ext uri="{FF2B5EF4-FFF2-40B4-BE49-F238E27FC236}">
                <a16:creationId xmlns:a16="http://schemas.microsoft.com/office/drawing/2014/main" id="{4B97B00D-5D84-C64B-85FB-38EFDC54BCD4}"/>
              </a:ext>
            </a:extLst>
          </p:cNvPr>
          <p:cNvGrpSpPr/>
          <p:nvPr/>
        </p:nvGrpSpPr>
        <p:grpSpPr>
          <a:xfrm>
            <a:off x="1304568" y="3616671"/>
            <a:ext cx="6962029" cy="1654911"/>
            <a:chOff x="1304568" y="3861670"/>
            <a:chExt cx="6962029" cy="1654911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1B935A4-C2ED-4045-A048-7E9410948CF5}"/>
                </a:ext>
              </a:extLst>
            </p:cNvPr>
            <p:cNvSpPr/>
            <p:nvPr/>
          </p:nvSpPr>
          <p:spPr>
            <a:xfrm>
              <a:off x="1304568" y="3863880"/>
              <a:ext cx="165507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🏢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CBF1C87E-C244-F74C-BEF7-E86E914FFE69}"/>
                </a:ext>
              </a:extLst>
            </p:cNvPr>
            <p:cNvSpPr txBox="1"/>
            <p:nvPr/>
          </p:nvSpPr>
          <p:spPr>
            <a:xfrm>
              <a:off x="3073045" y="4263911"/>
              <a:ext cx="324947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000" dirty="0"/>
                <a:t>+             = 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698ECC68-98DC-9942-B147-5BF6CA4F9984}"/>
                </a:ext>
              </a:extLst>
            </p:cNvPr>
            <p:cNvSpPr/>
            <p:nvPr/>
          </p:nvSpPr>
          <p:spPr>
            <a:xfrm>
              <a:off x="3940346" y="3861670"/>
              <a:ext cx="165507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🏢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2772A28-8A66-0545-8359-291E4F37B8A9}"/>
                </a:ext>
              </a:extLst>
            </p:cNvPr>
            <p:cNvSpPr/>
            <p:nvPr/>
          </p:nvSpPr>
          <p:spPr>
            <a:xfrm>
              <a:off x="6713067" y="3885365"/>
              <a:ext cx="155353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😤</a:t>
              </a:r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768F612D-675E-6F43-B741-1AAC3692EDB3}"/>
              </a:ext>
            </a:extLst>
          </p:cNvPr>
          <p:cNvSpPr/>
          <p:nvPr/>
        </p:nvSpPr>
        <p:spPr>
          <a:xfrm>
            <a:off x="8361844" y="4003269"/>
            <a:ext cx="716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💥</a:t>
            </a:r>
          </a:p>
        </p:txBody>
      </p:sp>
    </p:spTree>
    <p:extLst>
      <p:ext uri="{BB962C8B-B14F-4D97-AF65-F5344CB8AC3E}">
        <p14:creationId xmlns:p14="http://schemas.microsoft.com/office/powerpoint/2010/main" val="215974389"/>
      </p:ext>
    </p:extLst>
  </p:cSld>
  <p:clrMapOvr>
    <a:masterClrMapping/>
  </p:clrMapOvr>
</p:sld>
</file>

<file path=ppt/theme/theme1.xml><?xml version="1.0" encoding="utf-8"?>
<a:theme xmlns:a="http://schemas.openxmlformats.org/drawingml/2006/main" name="Reply">
  <a:themeElements>
    <a:clrScheme name="Impostazioni personalizzate 6">
      <a:dk1>
        <a:srgbClr val="000000"/>
      </a:dk1>
      <a:lt1>
        <a:sysClr val="window" lastClr="FFFFFF"/>
      </a:lt1>
      <a:dk2>
        <a:srgbClr val="053238"/>
      </a:dk2>
      <a:lt2>
        <a:srgbClr val="00B13F"/>
      </a:lt2>
      <a:accent1>
        <a:srgbClr val="71D83F"/>
      </a:accent1>
      <a:accent2>
        <a:srgbClr val="00B140"/>
      </a:accent2>
      <a:accent3>
        <a:srgbClr val="2E7CFA"/>
      </a:accent3>
      <a:accent4>
        <a:srgbClr val="F640A8"/>
      </a:accent4>
      <a:accent5>
        <a:srgbClr val="FE9202"/>
      </a:accent5>
      <a:accent6>
        <a:srgbClr val="FFC000"/>
      </a:accent6>
      <a:hlink>
        <a:srgbClr val="D1E420"/>
      </a:hlink>
      <a:folHlink>
        <a:srgbClr val="22C0BC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T_Attachment" ma:contentTypeID="0x0101009780EDAE3CDE424E865934F078F59B4E00EAD8B0CDE883F749BC4449F6C1C89FD7" ma:contentTypeVersion="3" ma:contentTypeDescription="Content Type to manage attachments in TamTamy" ma:contentTypeScope="" ma:versionID="ebf8a08b6b2c708694910c88422a0611">
  <xsd:schema xmlns:xsd="http://www.w3.org/2001/XMLSchema" xmlns:xs="http://www.w3.org/2001/XMLSchema" xmlns:p="http://schemas.microsoft.com/office/2006/metadata/properties" xmlns:ns2="1188ca6f-18eb-42b8-9da7-de15560bb901" targetNamespace="http://schemas.microsoft.com/office/2006/metadata/properties" ma:root="true" ma:fieldsID="91be53f0ff4495c6005fe396947e92b5" ns2:_="">
    <xsd:import namespace="1188ca6f-18eb-42b8-9da7-de15560bb901"/>
    <xsd:element name="properties">
      <xsd:complexType>
        <xsd:sequence>
          <xsd:element name="documentManagement">
            <xsd:complexType>
              <xsd:all>
                <xsd:element ref="ns2:tt_FileID" minOccurs="0"/>
                <xsd:element ref="ns2:tt_ContentID" minOccurs="0"/>
                <xsd:element ref="ns2:tt_Tag" minOccurs="0"/>
                <xsd:element ref="ns2:tt_Spheres" minOccurs="0"/>
                <xsd:element ref="ns2:tt_Network" minOccurs="0"/>
                <xsd:element ref="ns2:tt_Content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88ca6f-18eb-42b8-9da7-de15560bb901" elementFormDefault="qualified">
    <xsd:import namespace="http://schemas.microsoft.com/office/2006/documentManagement/types"/>
    <xsd:import namespace="http://schemas.microsoft.com/office/infopath/2007/PartnerControls"/>
    <xsd:element name="tt_FileID" ma:index="8" nillable="true" ma:displayName="File ID" ma:internalName="tt_FileID">
      <xsd:simpleType>
        <xsd:restriction base="dms:Text"/>
      </xsd:simpleType>
    </xsd:element>
    <xsd:element name="tt_ContentID" ma:index="9" nillable="true" ma:displayName="Content ID" ma:internalName="tt_ContentID">
      <xsd:simpleType>
        <xsd:restriction base="dms:Text"/>
      </xsd:simpleType>
    </xsd:element>
    <xsd:element name="tt_Tag" ma:index="10" nillable="true" ma:displayName="Tag" ma:internalName="tt_Tag">
      <xsd:simpleType>
        <xsd:restriction base="dms:Note">
          <xsd:maxLength value="255"/>
        </xsd:restriction>
      </xsd:simpleType>
    </xsd:element>
    <xsd:element name="tt_Spheres" ma:index="11" nillable="true" ma:displayName="Spheres" ma:internalName="tt_Spheres">
      <xsd:simpleType>
        <xsd:restriction base="dms:Note">
          <xsd:maxLength value="255"/>
        </xsd:restriction>
      </xsd:simpleType>
    </xsd:element>
    <xsd:element name="tt_Network" ma:index="12" nillable="true" ma:displayName="Network" ma:internalName="tt_Network">
      <xsd:simpleType>
        <xsd:restriction base="dms:Text"/>
      </xsd:simpleType>
    </xsd:element>
    <xsd:element name="tt_ContentType" ma:index="13" nillable="true" ma:displayName="Content Type" ma:format="Dropdown" ma:internalName="tt_ContentType">
      <xsd:simpleType>
        <xsd:restriction base="dms:Choice">
          <xsd:enumeration value="FILE"/>
          <xsd:enumeration value="MESSAGE"/>
          <xsd:enumeration value="LINK"/>
          <xsd:enumeration value="EVENT"/>
          <xsd:enumeration value="QUESTION"/>
          <xsd:enumeration value="PROJECT_COVER"/>
          <xsd:enumeration value="BLOGPOST"/>
          <xsd:enumeration value="EVENT_VIDEO"/>
          <xsd:enumeration value="FEATURE_REQUEST"/>
          <xsd:enumeration value="HACKATHON_PROJECT_COVER"/>
          <xsd:enumeration value="IDEA"/>
          <xsd:enumeration value="REDEEM_BERRIES"/>
          <xsd:enumeration value="TAMTAMY_BREAK"/>
          <xsd:enumeration value="TRAINER_PROPOSAL"/>
          <xsd:enumeration value="UWA"/>
          <xsd:enumeration value="ARTICLE"/>
          <xsd:enumeration value="BEST_PRACTICE"/>
          <xsd:enumeration value="SKYDIVE_APPLICATION"/>
          <xsd:enumeration value="ALLIANCE_COVER"/>
          <xsd:enumeration value="ALLIANCE_PRIVAT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t_ContentID xmlns="1188ca6f-18eb-42b8-9da7-de15560bb901">209651</tt_ContentID>
    <tt_FileID xmlns="1188ca6f-18eb-42b8-9da7-de15560bb901">498776</tt_FileID>
    <tt_Spheres xmlns="1188ca6f-18eb-42b8-9da7-de15560bb901">7564</tt_Spheres>
    <tt_Network xmlns="1188ca6f-18eb-42b8-9da7-de15560bb901">tamtamy</tt_Network>
    <tt_Tag xmlns="1188ca6f-18eb-42b8-9da7-de15560bb901">speakers xchange xchange+de xchange18 xchange18+de</tt_Tag>
    <tt_ContentType xmlns="1188ca6f-18eb-42b8-9da7-de15560bb901">FILE</tt_ContentTyp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6D2856-78A3-43F9-9FA3-C6AAA6CB3D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88ca6f-18eb-42b8-9da7-de15560bb9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0919E2-A90E-4D5C-B680-3B96C9792EC5}">
  <ds:schemaRefs>
    <ds:schemaRef ds:uri="http://schemas.microsoft.com/office/2006/metadata/properties"/>
    <ds:schemaRef ds:uri="http://schemas.microsoft.com/office/infopath/2007/PartnerControls"/>
    <ds:schemaRef ds:uri="98af3baa-9469-43b7-b05e-35146327d92d"/>
    <ds:schemaRef ds:uri="1188ca6f-18eb-42b8-9da7-de15560bb901"/>
  </ds:schemaRefs>
</ds:datastoreItem>
</file>

<file path=customXml/itemProps3.xml><?xml version="1.0" encoding="utf-8"?>
<ds:datastoreItem xmlns:ds="http://schemas.openxmlformats.org/officeDocument/2006/customXml" ds:itemID="{9B064500-727C-40D4-869D-8C0FC718C9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944</Words>
  <Application>Microsoft Macintosh PowerPoint</Application>
  <PresentationFormat>Bildschirmpräsentation (16:9)</PresentationFormat>
  <Paragraphs>276</Paragraphs>
  <Slides>30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2" baseType="lpstr">
      <vt:lpstr>Arial</vt:lpstr>
      <vt:lpstr>Arial Black</vt:lpstr>
      <vt:lpstr>Avenir Light</vt:lpstr>
      <vt:lpstr>Ayuthaya</vt:lpstr>
      <vt:lpstr>Calibri</vt:lpstr>
      <vt:lpstr>Mangal</vt:lpstr>
      <vt:lpstr>Proxima Nova Extrabld</vt:lpstr>
      <vt:lpstr>Proxima Nova Light</vt:lpstr>
      <vt:lpstr>Proxima Nova Regular</vt:lpstr>
      <vt:lpstr>Proxima Nova Regular It</vt:lpstr>
      <vt:lpstr>Wingdings</vt:lpstr>
      <vt:lpstr>Reply</vt:lpstr>
      <vt:lpstr>The genesis of  modern Iconography</vt:lpstr>
      <vt:lpstr>PowerPoint-Präsentation</vt:lpstr>
      <vt:lpstr>AN ANCIENT EMOJI</vt:lpstr>
      <vt:lpstr>I’m not kidding!</vt:lpstr>
      <vt:lpstr>Nerdy stuff</vt:lpstr>
      <vt:lpstr>Oxen are everywhere!</vt:lpstr>
      <vt:lpstr>from 63 (B.C.) until 1963</vt:lpstr>
      <vt:lpstr>Our most famous emoji</vt:lpstr>
      <vt:lpstr>PowerPoint-Präsentation</vt:lpstr>
      <vt:lpstr>PowerPoint-Präsentation</vt:lpstr>
      <vt:lpstr>PowerPoint-Präsentation</vt:lpstr>
      <vt:lpstr>Why was the smiley so successful?</vt:lpstr>
      <vt:lpstr>Icon, emoticon, emoji</vt:lpstr>
      <vt:lpstr>PowerPoint-Präsentation</vt:lpstr>
      <vt:lpstr>translations</vt:lpstr>
      <vt:lpstr>Emojis make sentences!</vt:lpstr>
      <vt:lpstr>PowerPoint-Präsentation</vt:lpstr>
      <vt:lpstr>$45.00... ...and fame &amp; glory</vt:lpstr>
      <vt:lpstr>PowerPoint-Präsentation</vt:lpstr>
      <vt:lpstr>Harvey And Winnie</vt:lpstr>
      <vt:lpstr>Family tree</vt:lpstr>
      <vt:lpstr>Family tree</vt:lpstr>
      <vt:lpstr>UNCLE harvey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Filippo Di Giovanni</dc:creator>
  <cp:lastModifiedBy>Microsoft Office User</cp:lastModifiedBy>
  <cp:revision>304</cp:revision>
  <cp:lastPrinted>2018-06-22T04:44:26Z</cp:lastPrinted>
  <dcterms:created xsi:type="dcterms:W3CDTF">2017-05-03T19:08:02Z</dcterms:created>
  <dcterms:modified xsi:type="dcterms:W3CDTF">2018-06-25T17:22:05Z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0x0101009780EDAE3CDE424E865934F078F59B4E00EAD8B0CDE883F749BC4449F6C1C89FD7</vt:lpwstr>
  </property>
</Properties>
</file>